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48" r:id="rId2"/>
    <p:sldMasterId id="2147483677" r:id="rId3"/>
    <p:sldMasterId id="2147483671" r:id="rId4"/>
  </p:sldMasterIdLst>
  <p:notesMasterIdLst>
    <p:notesMasterId r:id="rId18"/>
  </p:notesMasterIdLst>
  <p:sldIdLst>
    <p:sldId id="293" r:id="rId5"/>
    <p:sldId id="298" r:id="rId6"/>
    <p:sldId id="257" r:id="rId7"/>
    <p:sldId id="259" r:id="rId8"/>
    <p:sldId id="260" r:id="rId9"/>
    <p:sldId id="261" r:id="rId10"/>
    <p:sldId id="262" r:id="rId11"/>
    <p:sldId id="299" r:id="rId12"/>
    <p:sldId id="264" r:id="rId13"/>
    <p:sldId id="267" r:id="rId14"/>
    <p:sldId id="291" r:id="rId15"/>
    <p:sldId id="269" r:id="rId16"/>
    <p:sldId id="297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m5/5TjylVqD5NKgbTmxrOoc3l+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89BD83-3729-354F-6762-27AD9C40521D}" name="Eleonora Grimandi" initials="EG" userId="S::eleonora.grimandi2@unibo.it::071a8cce-b13d-4d24-82da-df3c031ad51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57431B-5797-3F39-C310-80D51398D9E8}" v="684" dt="2024-02-19T13:09:46.317"/>
  </p1510:revLst>
</p1510:revInfo>
</file>

<file path=ppt/tableStyles.xml><?xml version="1.0" encoding="utf-8"?>
<a:tblStyleLst xmlns:a="http://schemas.openxmlformats.org/drawingml/2006/main" def="{40675FD3-E313-48FD-904E-58B24B3F1A5A}">
  <a:tblStyle styleId="{40675FD3-E313-48FD-904E-58B24B3F1A5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30" Type="http://schemas.openxmlformats.org/officeDocument/2006/relationships/presProps" Target="presProps.xml"/><Relationship Id="rId35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d58c88d89e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1d58c88d89e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ALE &amp; VIC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d54181c591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d54181c591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ELE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d54181c591_2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d54181c591_2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d54181c591_2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d54181c591_2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d54181c591_2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d54181c591_2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ELE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d54181c591_2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d54181c591_2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4953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d54181c591_2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d54181c591_2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9EBD1-B251-4AAF-9DF4-F1FDB532D230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2994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9EBD1-B251-4AAF-9DF4-F1FDB532D230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6532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1412876"/>
            <a:ext cx="11233149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527051" y="1989138"/>
            <a:ext cx="11233149" cy="3744118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</a:lstStyle>
          <a:p>
            <a:pPr lvl="1"/>
            <a:r>
              <a:rPr lang="it-IT"/>
              <a:t>Fare clic per modificare il punto elenco uno</a:t>
            </a:r>
          </a:p>
          <a:p>
            <a:pPr lvl="1"/>
            <a:r>
              <a:rPr lang="it-IT"/>
              <a:t>Fare clic per modificare il punto elenco due</a:t>
            </a:r>
          </a:p>
          <a:p>
            <a:pPr lvl="1"/>
            <a:r>
              <a:rPr lang="it-IT"/>
              <a:t>Fare clic per modificare il punto elenco tre</a:t>
            </a:r>
          </a:p>
          <a:p>
            <a:pPr lvl="1"/>
            <a:r>
              <a:rPr lang="it-IT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04385355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1412875"/>
            <a:ext cx="11233149" cy="432038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1815768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911026" y="2781300"/>
            <a:ext cx="10369551" cy="28799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+mn-lt"/>
              </a:defRPr>
            </a:lvl1pPr>
          </a:lstStyle>
          <a:p>
            <a:r>
              <a:rPr lang="it-IT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527051" y="1412876"/>
            <a:ext cx="11233149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5583348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534584" y="1700809"/>
            <a:ext cx="9122833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r>
              <a:rPr lang="it-IT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97025837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722963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751851" y="548680"/>
            <a:ext cx="6913364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/>
              <a:t>Fare clic per inserire 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4751917" y="5379814"/>
            <a:ext cx="7008283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4751918" y="5877942"/>
            <a:ext cx="7105649" cy="791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/>
              <a:t>Dipartimento/Struttura </a:t>
            </a:r>
            <a:r>
              <a:rPr lang="it-IT" err="1"/>
              <a:t>xxxxxx</a:t>
            </a:r>
            <a:r>
              <a:rPr lang="it-IT"/>
              <a:t> </a:t>
            </a:r>
            <a:r>
              <a:rPr lang="it-IT" err="1"/>
              <a:t>xxxxxxxxxxxx</a:t>
            </a:r>
            <a:r>
              <a:rPr lang="it-IT"/>
              <a:t> </a:t>
            </a:r>
            <a:r>
              <a:rPr lang="it-IT" err="1"/>
              <a:t>xxxxxxxx</a:t>
            </a:r>
            <a:r>
              <a:rPr lang="it-IT"/>
              <a:t> </a:t>
            </a:r>
            <a:r>
              <a:rPr lang="it-IT" err="1"/>
              <a:t>xxxxx</a:t>
            </a:r>
            <a:r>
              <a:rPr lang="it-IT"/>
              <a:t> </a:t>
            </a:r>
            <a:r>
              <a:rPr lang="it-IT" err="1"/>
              <a:t>xxxxxxxxxxxxxxxxxxx</a:t>
            </a:r>
            <a:r>
              <a:rPr lang="it-IT"/>
              <a:t> </a:t>
            </a:r>
            <a:r>
              <a:rPr lang="it-IT" err="1"/>
              <a:t>xxxxx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672569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1412875"/>
            <a:ext cx="11233149" cy="432038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1815768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487488" y="2780928"/>
            <a:ext cx="9217024" cy="1368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/>
              <a:t>Contatti</a:t>
            </a:r>
          </a:p>
        </p:txBody>
      </p:sp>
    </p:spTree>
    <p:extLst>
      <p:ext uri="{BB962C8B-B14F-4D97-AF65-F5344CB8AC3E}">
        <p14:creationId xmlns:p14="http://schemas.microsoft.com/office/powerpoint/2010/main" val="424945061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812" y="5693184"/>
            <a:ext cx="1583526" cy="111996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B4AE421-09DA-412D-AAD7-5E65002B1FDA}"/>
              </a:ext>
            </a:extLst>
          </p:cNvPr>
          <p:cNvSpPr txBox="1"/>
          <p:nvPr userDrawn="1"/>
        </p:nvSpPr>
        <p:spPr>
          <a:xfrm>
            <a:off x="179512" y="652501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23C9881-DC19-44C1-8307-96C20AE8129F}" type="slidenum">
              <a:rPr lang="it-IT" sz="1200" smtClean="0"/>
              <a:t>‹#›</a:t>
            </a:fld>
            <a:endParaRPr lang="it-IT" sz="1200"/>
          </a:p>
        </p:txBody>
      </p:sp>
    </p:spTree>
    <p:extLst>
      <p:ext uri="{BB962C8B-B14F-4D97-AF65-F5344CB8AC3E}">
        <p14:creationId xmlns:p14="http://schemas.microsoft.com/office/powerpoint/2010/main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69" r:id="rId4"/>
    <p:sldLayoutId id="2147483673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1 11"/>
          <p:cNvCxnSpPr/>
          <p:nvPr userDrawn="1"/>
        </p:nvCxnSpPr>
        <p:spPr>
          <a:xfrm>
            <a:off x="4367808" y="188640"/>
            <a:ext cx="0" cy="640871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C1A782-6F0D-42A8-91F4-4BDD5286BB7F}"/>
              </a:ext>
            </a:extLst>
          </p:cNvPr>
          <p:cNvSpPr txBox="1"/>
          <p:nvPr userDrawn="1"/>
        </p:nvSpPr>
        <p:spPr>
          <a:xfrm>
            <a:off x="526785" y="3429000"/>
            <a:ext cx="33369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it-IT" sz="2000" cap="all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Virtual fair 2024</a:t>
            </a:r>
          </a:p>
          <a:p>
            <a:pPr lvl="0" algn="ctr">
              <a:buSzPts val="1000"/>
              <a:tabLst>
                <a:tab pos="457200" algn="l"/>
              </a:tabLst>
            </a:pPr>
            <a:endParaRPr lang="it-IT" sz="2000" cap="all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ctr">
              <a:buSzPts val="1000"/>
              <a:tabLst>
                <a:tab pos="457200" algn="l"/>
              </a:tabLst>
            </a:pPr>
            <a:r>
              <a:rPr lang="it-IT" sz="2000" b="1" cap="all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Master’s</a:t>
            </a:r>
            <a:endParaRPr lang="it-IT" sz="2000" b="1" cap="all">
              <a:solidFill>
                <a:srgbClr val="C00000"/>
              </a:solidFill>
              <a:effectLst/>
              <a:latin typeface="Aptos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F9049E5E-ABF8-4473-A9D4-BCC54609993E}"/>
              </a:ext>
            </a:extLst>
          </p:cNvPr>
          <p:cNvCxnSpPr/>
          <p:nvPr userDrawn="1"/>
        </p:nvCxnSpPr>
        <p:spPr>
          <a:xfrm>
            <a:off x="767408" y="3933056"/>
            <a:ext cx="2808312" cy="0"/>
          </a:xfrm>
          <a:prstGeom prst="line">
            <a:avLst/>
          </a:prstGeom>
          <a:ln>
            <a:solidFill>
              <a:srgbClr val="BD2B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BBF8941F-9511-4171-8CAA-0B7DDD8178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424" y="620688"/>
            <a:ext cx="2436900" cy="180258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A56D936-673B-4C83-93AB-BE9EE319EB00}"/>
              </a:ext>
            </a:extLst>
          </p:cNvPr>
          <p:cNvSpPr txBox="1"/>
          <p:nvPr userDrawn="1"/>
        </p:nvSpPr>
        <p:spPr>
          <a:xfrm>
            <a:off x="335361" y="5474492"/>
            <a:ext cx="3600400" cy="1020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it-IT" sz="1800">
                <a:solidFill>
                  <a:srgbClr val="C00000"/>
                </a:solidFill>
                <a:effectLst/>
                <a:latin typeface="Aptos"/>
                <a:ea typeface="Calibri" panose="020F0502020204030204" pitchFamily="34" charset="0"/>
                <a:cs typeface="Calibri" panose="020F0502020204030204" pitchFamily="34" charset="0"/>
              </a:rPr>
              <a:t>Follow </a:t>
            </a:r>
            <a:r>
              <a:rPr lang="it-IT" sz="1800" err="1">
                <a:solidFill>
                  <a:srgbClr val="C00000"/>
                </a:solidFill>
                <a:effectLst/>
                <a:latin typeface="Aptos"/>
                <a:ea typeface="Calibri" panose="020F0502020204030204" pitchFamily="34" charset="0"/>
                <a:cs typeface="Calibri" panose="020F0502020204030204" pitchFamily="34" charset="0"/>
              </a:rPr>
              <a:t>us</a:t>
            </a:r>
            <a:r>
              <a:rPr lang="it-IT" sz="1800">
                <a:solidFill>
                  <a:srgbClr val="C00000"/>
                </a:solidFill>
                <a:effectLst/>
                <a:latin typeface="Aptos"/>
                <a:ea typeface="Calibri" panose="020F0502020204030204" pitchFamily="34" charset="0"/>
                <a:cs typeface="Calibri" panose="020F0502020204030204" pitchFamily="34" charset="0"/>
              </a:rPr>
              <a:t> on: </a:t>
            </a:r>
          </a:p>
          <a:p>
            <a:pPr lvl="0" algn="ctr">
              <a:lnSpc>
                <a:spcPts val="2500"/>
              </a:lnSpc>
              <a:buSzPts val="1000"/>
              <a:tabLst>
                <a:tab pos="457200" algn="l"/>
              </a:tabLst>
            </a:pPr>
            <a:r>
              <a:rPr lang="it-IT" sz="1800" err="1">
                <a:solidFill>
                  <a:srgbClr val="C00000"/>
                </a:solidFill>
                <a:effectLst/>
                <a:latin typeface="Aptos"/>
                <a:ea typeface="Calibri" panose="020F0502020204030204" pitchFamily="34" charset="0"/>
                <a:cs typeface="Calibri" panose="020F0502020204030204" pitchFamily="34" charset="0"/>
              </a:rPr>
              <a:t>TikTok</a:t>
            </a:r>
            <a:r>
              <a:rPr lang="it-IT" sz="1800">
                <a:solidFill>
                  <a:srgbClr val="C00000"/>
                </a:solidFill>
                <a:effectLst/>
                <a:latin typeface="Aptos"/>
                <a:ea typeface="Calibri" panose="020F0502020204030204" pitchFamily="34" charset="0"/>
                <a:cs typeface="Calibri" panose="020F0502020204030204" pitchFamily="34" charset="0"/>
              </a:rPr>
              <a:t> @joinunibo </a:t>
            </a:r>
          </a:p>
          <a:p>
            <a:pPr lvl="0" algn="ctr">
              <a:lnSpc>
                <a:spcPts val="2800"/>
              </a:lnSpc>
              <a:buSzPts val="1000"/>
              <a:tabLst>
                <a:tab pos="457200" algn="l"/>
              </a:tabLst>
            </a:pPr>
            <a:r>
              <a:rPr lang="it-IT" sz="1800">
                <a:solidFill>
                  <a:srgbClr val="C00000"/>
                </a:solidFill>
                <a:effectLst/>
                <a:latin typeface="Aptos"/>
                <a:ea typeface="Calibri" panose="020F0502020204030204" pitchFamily="34" charset="0"/>
                <a:cs typeface="Calibri" panose="020F0502020204030204" pitchFamily="34" charset="0"/>
              </a:rPr>
              <a:t>Instagram @unibo</a:t>
            </a:r>
            <a:endParaRPr lang="it-IT" sz="1800" cap="all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557ED01-0DAE-4AE6-B9F9-D73E917D49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1108" y="5792454"/>
            <a:ext cx="306478" cy="26064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2D8F0AB-65EA-479E-87B1-E7787DA4512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9355" y="6146858"/>
            <a:ext cx="306478" cy="30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B4AE421-09DA-412D-AAD7-5E65002B1FDA}"/>
              </a:ext>
            </a:extLst>
          </p:cNvPr>
          <p:cNvSpPr txBox="1"/>
          <p:nvPr userDrawn="1"/>
        </p:nvSpPr>
        <p:spPr>
          <a:xfrm>
            <a:off x="179512" y="652501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23C9881-DC19-44C1-8307-96C20AE8129F}" type="slidenum">
              <a:rPr lang="it-IT" sz="1200" smtClean="0"/>
              <a:t>‹#›</a:t>
            </a:fld>
            <a:endParaRPr lang="it-IT" sz="120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726EE36-C2C5-4224-B32D-093745F9F2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304" y="5826343"/>
            <a:ext cx="1131773" cy="83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D0FC319-6CD8-4E12-A1D2-69D93160BF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05889" y="596073"/>
            <a:ext cx="1980221" cy="146477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2745B3F-FFB0-4473-99BD-43E3450C68B5}"/>
              </a:ext>
            </a:extLst>
          </p:cNvPr>
          <p:cNvSpPr txBox="1"/>
          <p:nvPr userDrawn="1"/>
        </p:nvSpPr>
        <p:spPr>
          <a:xfrm>
            <a:off x="8520269" y="5974257"/>
            <a:ext cx="3840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>
                <a:solidFill>
                  <a:srgbClr val="C00000"/>
                </a:solidFill>
              </a:rPr>
              <a:t>www.unibo.it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D3DBBFC-AFB4-420F-B64F-6E6DEDD763A7}"/>
              </a:ext>
            </a:extLst>
          </p:cNvPr>
          <p:cNvSpPr txBox="1"/>
          <p:nvPr userDrawn="1"/>
        </p:nvSpPr>
        <p:spPr>
          <a:xfrm>
            <a:off x="696994" y="5974257"/>
            <a:ext cx="82089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it-IT" sz="2400">
                <a:solidFill>
                  <a:srgbClr val="C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Follow </a:t>
            </a:r>
            <a:r>
              <a:rPr lang="it-IT" sz="2400" err="1">
                <a:solidFill>
                  <a:srgbClr val="C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us</a:t>
            </a:r>
            <a:r>
              <a:rPr lang="it-IT" sz="2400">
                <a:solidFill>
                  <a:srgbClr val="C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on:       </a:t>
            </a:r>
            <a:r>
              <a:rPr lang="it-IT" sz="2400" err="1">
                <a:solidFill>
                  <a:srgbClr val="C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TikTok</a:t>
            </a:r>
            <a:r>
              <a:rPr lang="it-IT" sz="2400">
                <a:solidFill>
                  <a:srgbClr val="C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@joinunibo and         Instagram @unibo</a:t>
            </a:r>
            <a:endParaRPr lang="it-IT" sz="2400" cap="all">
              <a:solidFill>
                <a:srgbClr val="C00000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81A6600-6FF2-43B5-9215-9A5C90F9AA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95600" y="5920290"/>
            <a:ext cx="533481" cy="46166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A837639-CC97-4752-A979-B55B910D745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60674" y="5899094"/>
            <a:ext cx="495366" cy="504056"/>
          </a:xfrm>
          <a:prstGeom prst="rect">
            <a:avLst/>
          </a:prstGeom>
        </p:spPr>
      </p:pic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4FE274B9-0688-42D2-9EB7-DA38042DEF1C}"/>
              </a:ext>
            </a:extLst>
          </p:cNvPr>
          <p:cNvCxnSpPr/>
          <p:nvPr userDrawn="1"/>
        </p:nvCxnSpPr>
        <p:spPr>
          <a:xfrm>
            <a:off x="9192344" y="6089672"/>
            <a:ext cx="0" cy="230833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s://www.unibo.it/en/university/who-we-are/virtual-tour-of-several-sites-of-the-university-of-bologna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6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bo.it/DegreeProgramme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unibo.it/e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idatticasociale.rilm@unibo.it" TargetMode="External"/><Relationship Id="rId7" Type="http://schemas.openxmlformats.org/officeDocument/2006/relationships/hyperlink" Target="mailto:segstudintbo@unibo.it" TargetMode="External"/><Relationship Id="rId2" Type="http://schemas.openxmlformats.org/officeDocument/2006/relationships/hyperlink" Target="mailto:massimiliano.trentin@unibo.it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segscpol@unibo.it" TargetMode="External"/><Relationship Id="rId5" Type="http://schemas.openxmlformats.org/officeDocument/2006/relationships/hyperlink" Target="mailto:victoria.nicolay2@unibo.it" TargetMode="External"/><Relationship Id="rId4" Type="http://schemas.openxmlformats.org/officeDocument/2006/relationships/hyperlink" Target="mailto:alessia.luzzati2@unibo.i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hyperlink" Target="https://www.unibo.it/en/teaching/enrolment-transfer-and-final-examination/the-university-system/what-is-a-second-cycle-degree-programme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hyperlink" Target="https://www.unibo.it/en/teaching/enrolment-transfer-and-final-examination/the-university-system" TargetMode="Externa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hyperlink" Target="https://www.sienanews.it/cultura/turista-fuori-stagione-ecco-a-voi-la-nuova-card-cultura-di-bologna/" TargetMode="External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rsi.unibo.it/2cycle/InternationalRelations/course-structure-diagra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corsi.unibo.it/2cycle/InternationalRelations/opportunities-international-degree-programme" TargetMode="External"/><Relationship Id="rId7" Type="http://schemas.openxmlformats.org/officeDocument/2006/relationships/hyperlink" Target="https://corsi.unibo.it/2cycle/InternationalRelations/internship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ibo.it/en/international/Studying-abroad/Studying-abroad" TargetMode="External"/><Relationship Id="rId11" Type="http://schemas.openxmlformats.org/officeDocument/2006/relationships/image" Target="../media/image22.png"/><Relationship Id="rId5" Type="http://schemas.openxmlformats.org/officeDocument/2006/relationships/hyperlink" Target="https://www.unibo.it/en/international/Studying-abroad/General-information-on-Overseas" TargetMode="External"/><Relationship Id="rId10" Type="http://schemas.openxmlformats.org/officeDocument/2006/relationships/image" Target="../media/image21.png"/><Relationship Id="rId4" Type="http://schemas.openxmlformats.org/officeDocument/2006/relationships/hyperlink" Target="https://www.unibo.it/en/international/Studying-abroad/General-information-on-Erasmus/General-information-on-Erasmus" TargetMode="Externa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rsi.unibo.it/2cycle/InternationalRelations/how-to-enro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bo.it/en/teaching/enrolment-transfer-and-final-examination/tuition-fees-and-exemption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ibo.it/en/services-and-opportunities/study-grants-and-subsidies/exemptions-and-incentives" TargetMode="External"/><Relationship Id="rId5" Type="http://schemas.openxmlformats.org/officeDocument/2006/relationships/hyperlink" Target="https://www.unibo.it/en/services-and-opportunities/study-grants-and-subsidies/study-grants-and-subsidies" TargetMode="Externa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ctr" anchorCtr="0"/>
          <a:lstStyle/>
          <a:p>
            <a:pPr algn="ctr"/>
            <a:r>
              <a:rPr lang="it-IT">
                <a:cs typeface="Calibri"/>
              </a:rPr>
              <a:t>Two-</a:t>
            </a:r>
            <a:r>
              <a:rPr lang="it-IT" err="1">
                <a:cs typeface="Calibri"/>
              </a:rPr>
              <a:t>Year</a:t>
            </a:r>
            <a:r>
              <a:rPr lang="it-IT">
                <a:cs typeface="Calibri"/>
              </a:rPr>
              <a:t> </a:t>
            </a:r>
            <a:r>
              <a:rPr lang="it-IT" err="1">
                <a:cs typeface="Calibri"/>
              </a:rPr>
              <a:t>Master's</a:t>
            </a:r>
            <a:r>
              <a:rPr lang="it-IT">
                <a:cs typeface="Calibri"/>
              </a:rPr>
              <a:t> Degree in INTERNATIONAL RELATIONS 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4751918" y="5479357"/>
            <a:ext cx="7105649" cy="791418"/>
          </a:xfrm>
        </p:spPr>
        <p:txBody>
          <a:bodyPr lIns="91440" tIns="45720" rIns="91440" bIns="45720" anchor="t"/>
          <a:lstStyle/>
          <a:p>
            <a:r>
              <a:rPr lang="it-IT">
                <a:cs typeface="Calibri"/>
              </a:rPr>
              <a:t>Department of Political and Social Sciences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23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E6308-4C40-94C9-D409-BEEDCA8671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9143" y="5668353"/>
            <a:ext cx="11233149" cy="431949"/>
          </a:xfrm>
        </p:spPr>
        <p:txBody>
          <a:bodyPr lIns="91440" tIns="45720" rIns="91440" bIns="45720" anchor="t"/>
          <a:lstStyle/>
          <a:p>
            <a:pPr algn="ctr">
              <a:buNone/>
            </a:pPr>
            <a:r>
              <a:rPr lang="en-US" sz="1600" dirty="0">
                <a:latin typeface="Calibri"/>
              </a:rPr>
              <a:t>Have a virtual tour of some of the most renowned historical premises of the University of Bologna:</a:t>
            </a:r>
            <a:endParaRPr lang="en-US" sz="1600" dirty="0">
              <a:latin typeface="Calibri"/>
              <a:ea typeface="Calibri"/>
              <a:cs typeface="Calibri"/>
            </a:endParaRPr>
          </a:p>
          <a:p>
            <a:pPr algn="ctr">
              <a:buNone/>
            </a:pPr>
            <a:r>
              <a:rPr lang="en-US" sz="1600" dirty="0">
                <a:solidFill>
                  <a:srgbClr val="0070C0"/>
                </a:solidFill>
                <a:latin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https://www.unibo.it/en/university/who-we-are/virtual-tour-of-several-sites-of-the-university-of-bologna</a:t>
            </a:r>
            <a:endParaRPr lang="en-US" sz="1600" dirty="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3DECF8-56A1-E852-961B-FA76BDB633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STUDY IN A CULTURAL AND HISTORICAL HUB: some iconic places of our University</a:t>
            </a:r>
          </a:p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B56FC5-6078-16DA-155A-F8D99BD81D70}"/>
              </a:ext>
            </a:extLst>
          </p:cNvPr>
          <p:cNvSpPr txBox="1"/>
          <p:nvPr/>
        </p:nvSpPr>
        <p:spPr>
          <a:xfrm>
            <a:off x="1243343" y="934083"/>
            <a:ext cx="19789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Calibri"/>
              </a:rPr>
              <a:t>Palazzo </a:t>
            </a:r>
            <a:r>
              <a:rPr lang="en-US" sz="1800" b="1" err="1">
                <a:latin typeface="Calibri"/>
              </a:rPr>
              <a:t>Hercolani</a:t>
            </a:r>
            <a:endParaRPr lang="en-US" sz="1800" b="1">
              <a:latin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B030BD-7DE5-9E7E-4B50-E5451BC39318}"/>
              </a:ext>
            </a:extLst>
          </p:cNvPr>
          <p:cNvSpPr txBox="1"/>
          <p:nvPr/>
        </p:nvSpPr>
        <p:spPr>
          <a:xfrm>
            <a:off x="1126881" y="3204115"/>
            <a:ext cx="3384694" cy="3805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 dirty="0" err="1">
                <a:latin typeface="Calibri"/>
              </a:rPr>
              <a:t>Hercolani</a:t>
            </a:r>
            <a:r>
              <a:rPr lang="en-US" sz="1800" b="1" dirty="0">
                <a:latin typeface="Calibri"/>
              </a:rPr>
              <a:t> Secret Garden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7B0B88-B70F-E1C2-4087-CDDD79E733EE}"/>
              </a:ext>
            </a:extLst>
          </p:cNvPr>
          <p:cNvSpPr txBox="1"/>
          <p:nvPr/>
        </p:nvSpPr>
        <p:spPr>
          <a:xfrm>
            <a:off x="8946703" y="3293465"/>
            <a:ext cx="25069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 err="1">
                <a:latin typeface="Calibri"/>
              </a:rPr>
              <a:t>Convento</a:t>
            </a:r>
            <a:r>
              <a:rPr lang="en-US" sz="1800" b="1">
                <a:latin typeface="Calibri"/>
              </a:rPr>
              <a:t> Santa Cristina</a:t>
            </a:r>
            <a:endParaRPr lang="en-US" b="1"/>
          </a:p>
        </p:txBody>
      </p:sp>
      <p:pic>
        <p:nvPicPr>
          <p:cNvPr id="2050" name="Picture 2" descr="Antigonenellacittà&quot;: la figura di Antigone e le sue declinazioni  contemporanee">
            <a:extLst>
              <a:ext uri="{FF2B5EF4-FFF2-40B4-BE49-F238E27FC236}">
                <a16:creationId xmlns:a16="http://schemas.microsoft.com/office/drawing/2014/main" id="{712C0701-16FF-A37C-A82A-D194F908A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904" y="3702578"/>
            <a:ext cx="3681495" cy="1862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ourer.it - Palazzo Hercolani - BOLOGNA (BO)">
            <a:extLst>
              <a:ext uri="{FF2B5EF4-FFF2-40B4-BE49-F238E27FC236}">
                <a16:creationId xmlns:a16="http://schemas.microsoft.com/office/drawing/2014/main" id="{5E4696B9-4522-3ECE-EEC0-524573529F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7" b="3279"/>
          <a:stretch/>
        </p:blipFill>
        <p:spPr bwMode="auto">
          <a:xfrm>
            <a:off x="707301" y="1302324"/>
            <a:ext cx="3317718" cy="184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Elemento grafico 20" descr="Indicatore con riempimento a tinta unita">
            <a:extLst>
              <a:ext uri="{FF2B5EF4-FFF2-40B4-BE49-F238E27FC236}">
                <a16:creationId xmlns:a16="http://schemas.microsoft.com/office/drawing/2014/main" id="{B3CE7EF3-3998-718D-61F5-A81A6D3007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6715" y="963013"/>
            <a:ext cx="344051" cy="344051"/>
          </a:xfrm>
          <a:prstGeom prst="rect">
            <a:avLst/>
          </a:prstGeom>
        </p:spPr>
      </p:pic>
      <p:pic>
        <p:nvPicPr>
          <p:cNvPr id="25" name="Elemento grafico 24" descr="Indicatore con riempimento a tinta unita">
            <a:extLst>
              <a:ext uri="{FF2B5EF4-FFF2-40B4-BE49-F238E27FC236}">
                <a16:creationId xmlns:a16="http://schemas.microsoft.com/office/drawing/2014/main" id="{B6B31040-540C-2705-B7AE-E35E5B2F7A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34053" y="1304590"/>
            <a:ext cx="355256" cy="355256"/>
          </a:xfrm>
          <a:prstGeom prst="rect">
            <a:avLst/>
          </a:prstGeom>
        </p:spPr>
      </p:pic>
      <p:pic>
        <p:nvPicPr>
          <p:cNvPr id="26" name="Elemento grafico 25" descr="Indicatore con riempimento a tinta unita">
            <a:extLst>
              <a:ext uri="{FF2B5EF4-FFF2-40B4-BE49-F238E27FC236}">
                <a16:creationId xmlns:a16="http://schemas.microsoft.com/office/drawing/2014/main" id="{7E6CD32E-2FB9-072B-45EF-8CB602D878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1995" y="3209455"/>
            <a:ext cx="344051" cy="344051"/>
          </a:xfrm>
          <a:prstGeom prst="rect">
            <a:avLst/>
          </a:prstGeom>
        </p:spPr>
      </p:pic>
      <p:pic>
        <p:nvPicPr>
          <p:cNvPr id="2" name="Picture 1" descr="Palazzo Hercolani, Bologna - Anna Letizia Monti">
            <a:extLst>
              <a:ext uri="{FF2B5EF4-FFF2-40B4-BE49-F238E27FC236}">
                <a16:creationId xmlns:a16="http://schemas.microsoft.com/office/drawing/2014/main" id="{A0DE867A-624B-7229-FDEE-3B31133E92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488" y="3596148"/>
            <a:ext cx="3325905" cy="2030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hiesa e Portico di Santa Maria dei Servi | Zero">
            <a:extLst>
              <a:ext uri="{FF2B5EF4-FFF2-40B4-BE49-F238E27FC236}">
                <a16:creationId xmlns:a16="http://schemas.microsoft.com/office/drawing/2014/main" id="{2B679B3B-AD50-804A-A3EB-EF2F8F3740E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236" r="310" b="10729"/>
          <a:stretch/>
        </p:blipFill>
        <p:spPr>
          <a:xfrm>
            <a:off x="8175811" y="1303416"/>
            <a:ext cx="3628474" cy="1846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In Aula Magna Santa Lucia una mostra fotografica sui cantieri Unibo —  UniboMagazine">
            <a:extLst>
              <a:ext uri="{FF2B5EF4-FFF2-40B4-BE49-F238E27FC236}">
                <a16:creationId xmlns:a16="http://schemas.microsoft.com/office/drawing/2014/main" id="{67E437BC-5F99-E3AA-7420-DBF240488D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5013" y="1982994"/>
            <a:ext cx="2250768" cy="32169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118237-2F66-F88C-32BF-75146F0BEFCB}"/>
              </a:ext>
            </a:extLst>
          </p:cNvPr>
          <p:cNvSpPr txBox="1"/>
          <p:nvPr/>
        </p:nvSpPr>
        <p:spPr>
          <a:xfrm>
            <a:off x="5372026" y="1153141"/>
            <a:ext cx="143120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>
                <a:latin typeface="Calibri"/>
              </a:rPr>
              <a:t>Aula Magna</a:t>
            </a:r>
            <a:endParaRPr lang="en-US" dirty="0"/>
          </a:p>
          <a:p>
            <a:pPr algn="ctr"/>
            <a:r>
              <a:rPr lang="en-US" sz="1800" b="1" dirty="0">
                <a:latin typeface="Calibri"/>
              </a:rPr>
              <a:t>Santa Lucia</a:t>
            </a:r>
            <a:endParaRPr lang="en-US"/>
          </a:p>
        </p:txBody>
      </p:sp>
      <p:pic>
        <p:nvPicPr>
          <p:cNvPr id="12" name="Elemento grafico 24" descr="Indicatore con riempimento a tinta unita">
            <a:extLst>
              <a:ext uri="{FF2B5EF4-FFF2-40B4-BE49-F238E27FC236}">
                <a16:creationId xmlns:a16="http://schemas.microsoft.com/office/drawing/2014/main" id="{F172A6D8-7A51-FF00-0CD6-AE2A102463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85464" y="3299237"/>
            <a:ext cx="355256" cy="35525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20D5EA1-7DF8-BF33-28B2-1819C5A091CF}"/>
              </a:ext>
            </a:extLst>
          </p:cNvPr>
          <p:cNvSpPr txBox="1"/>
          <p:nvPr/>
        </p:nvSpPr>
        <p:spPr>
          <a:xfrm>
            <a:off x="9081173" y="929023"/>
            <a:ext cx="25069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latin typeface="Calibri"/>
              </a:rPr>
              <a:t>Portico </a:t>
            </a:r>
            <a:r>
              <a:rPr lang="en-US" sz="1800" b="1" dirty="0" err="1">
                <a:latin typeface="Calibri"/>
              </a:rPr>
              <a:t>dei</a:t>
            </a:r>
            <a:r>
              <a:rPr lang="en-US" sz="1800" b="1" dirty="0">
                <a:latin typeface="Calibri"/>
              </a:rPr>
              <a:t> Servi</a:t>
            </a:r>
            <a:endParaRPr lang="en-US" dirty="0"/>
          </a:p>
        </p:txBody>
      </p:sp>
      <p:pic>
        <p:nvPicPr>
          <p:cNvPr id="20" name="Elemento grafico 24" descr="Indicatore con riempimento a tinta unita">
            <a:extLst>
              <a:ext uri="{FF2B5EF4-FFF2-40B4-BE49-F238E27FC236}">
                <a16:creationId xmlns:a16="http://schemas.microsoft.com/office/drawing/2014/main" id="{AF8343AF-B1CB-6D74-CFC4-8726F6E338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54405" y="923589"/>
            <a:ext cx="355256" cy="35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53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26EC8918-FE1B-4E0C-8711-F676F4FD9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7992" y="3697212"/>
            <a:ext cx="5700616" cy="2339102"/>
          </a:xfrm>
          <a:prstGeom prst="rect">
            <a:avLst/>
          </a:prstGeom>
          <a:solidFill>
            <a:schemeClr val="bg1">
              <a:alpha val="16078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endParaRPr lang="it-IT" sz="2800">
              <a:solidFill>
                <a:srgbClr val="BD2B0B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8CA96F0-B44C-483E-9413-4F8DF946F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9249" y="1838230"/>
            <a:ext cx="4565523" cy="1465015"/>
          </a:xfrm>
          <a:prstGeom prst="rect">
            <a:avLst/>
          </a:prstGeom>
          <a:solidFill>
            <a:schemeClr val="bg1">
              <a:alpha val="16078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endParaRPr lang="it-IT" sz="2800">
              <a:solidFill>
                <a:srgbClr val="BD2B0B"/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8ECA9BAE-DE66-4B8C-B111-9B281885A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9376" y="3679807"/>
            <a:ext cx="5172462" cy="2366001"/>
          </a:xfrm>
          <a:prstGeom prst="rect">
            <a:avLst/>
          </a:prstGeom>
          <a:solidFill>
            <a:schemeClr val="bg1">
              <a:alpha val="16078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endParaRPr lang="it-IT" sz="2800">
              <a:solidFill>
                <a:srgbClr val="BD2B0B"/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512E2943-EFD8-4FD6-915F-2E576E53D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83159" y="1840721"/>
            <a:ext cx="5585449" cy="1465015"/>
          </a:xfrm>
          <a:prstGeom prst="rect">
            <a:avLst/>
          </a:prstGeom>
          <a:solidFill>
            <a:schemeClr val="bg1">
              <a:alpha val="16078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endParaRPr lang="it-IT" sz="2800">
              <a:solidFill>
                <a:srgbClr val="BD2B0B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64E9D2B-7DED-4AC3-8AA8-F35759963C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31078" y="130016"/>
            <a:ext cx="10035522" cy="641350"/>
          </a:xfrm>
          <a:prstGeom prst="rect">
            <a:avLst/>
          </a:prstGeom>
        </p:spPr>
        <p:txBody>
          <a:bodyPr/>
          <a:lstStyle/>
          <a:p>
            <a:r>
              <a:rPr lang="it-IT" sz="3600" b="1">
                <a:solidFill>
                  <a:srgbClr val="C00000"/>
                </a:solidFill>
              </a:rPr>
              <a:t>Collegio Superiore: </a:t>
            </a:r>
            <a:r>
              <a:rPr lang="en-GB" sz="3600" b="1">
                <a:solidFill>
                  <a:srgbClr val="C00000"/>
                </a:solidFill>
              </a:rPr>
              <a:t>an institution of excellence </a:t>
            </a:r>
            <a:endParaRPr lang="it-IT" sz="360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B2CAE93-15A1-49EF-8531-6239590F6AD3}"/>
              </a:ext>
            </a:extLst>
          </p:cNvPr>
          <p:cNvSpPr txBox="1"/>
          <p:nvPr/>
        </p:nvSpPr>
        <p:spPr>
          <a:xfrm>
            <a:off x="751947" y="700485"/>
            <a:ext cx="11001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An </a:t>
            </a:r>
            <a:r>
              <a:rPr lang="en-GB" sz="2800" b="1"/>
              <a:t>interdisciplinary</a:t>
            </a:r>
            <a:r>
              <a:rPr lang="en-GB" sz="2800"/>
              <a:t> and </a:t>
            </a:r>
            <a:r>
              <a:rPr lang="en-GB" sz="2800" b="1"/>
              <a:t>multi-sectoral</a:t>
            </a:r>
            <a:r>
              <a:rPr lang="en-GB" sz="2800"/>
              <a:t> educational programme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0216583-A019-476A-BFC7-4555D8E87AAD}"/>
              </a:ext>
            </a:extLst>
          </p:cNvPr>
          <p:cNvSpPr txBox="1"/>
          <p:nvPr/>
        </p:nvSpPr>
        <p:spPr>
          <a:xfrm>
            <a:off x="599803" y="1915440"/>
            <a:ext cx="432913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solidFill>
                  <a:srgbClr val="C00000"/>
                </a:solidFill>
              </a:rPr>
              <a:t>    </a:t>
            </a:r>
            <a:r>
              <a:rPr lang="en-GB" sz="2800">
                <a:solidFill>
                  <a:srgbClr val="C00000"/>
                </a:solidFill>
              </a:rPr>
              <a:t>What it is</a:t>
            </a:r>
            <a:endParaRPr lang="it-IT" sz="2800">
              <a:solidFill>
                <a:srgbClr val="C00000"/>
              </a:solidFill>
            </a:endParaRPr>
          </a:p>
          <a:p>
            <a:r>
              <a:rPr lang="en-GB" sz="2000"/>
              <a:t>An </a:t>
            </a:r>
            <a:r>
              <a:rPr lang="en-GB" sz="2000" b="1"/>
              <a:t>interdisciplinary</a:t>
            </a:r>
            <a:r>
              <a:rPr lang="en-GB" sz="2000"/>
              <a:t> and </a:t>
            </a:r>
            <a:r>
              <a:rPr lang="en-GB" sz="2000" b="1"/>
              <a:t>multi-sectoral</a:t>
            </a:r>
            <a:r>
              <a:rPr lang="en-GB" sz="2000"/>
              <a:t> educational programme</a:t>
            </a:r>
          </a:p>
          <a:p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89C5DAD-6C3C-4F9B-BAA1-10C403528B0D}"/>
              </a:ext>
            </a:extLst>
          </p:cNvPr>
          <p:cNvSpPr txBox="1"/>
          <p:nvPr/>
        </p:nvSpPr>
        <p:spPr>
          <a:xfrm>
            <a:off x="6115857" y="1893628"/>
            <a:ext cx="491034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solidFill>
                  <a:srgbClr val="C00000"/>
                </a:solidFill>
              </a:rPr>
              <a:t>     </a:t>
            </a:r>
            <a:r>
              <a:rPr lang="en-GB" sz="2800">
                <a:solidFill>
                  <a:srgbClr val="C00000"/>
                </a:solidFill>
              </a:rPr>
              <a:t>Who it is for</a:t>
            </a:r>
          </a:p>
          <a:p>
            <a:r>
              <a:rPr lang="en-GB" sz="2000" b="1"/>
              <a:t>Talented and committed student</a:t>
            </a:r>
            <a:r>
              <a:rPr lang="en-GB" sz="2000"/>
              <a:t>s enrolling in a Master's degree programme </a:t>
            </a:r>
          </a:p>
          <a:p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64C3AEB-B5F9-49F3-8088-4BDC724B957F}"/>
              </a:ext>
            </a:extLst>
          </p:cNvPr>
          <p:cNvSpPr txBox="1"/>
          <p:nvPr/>
        </p:nvSpPr>
        <p:spPr>
          <a:xfrm>
            <a:off x="523152" y="3829995"/>
            <a:ext cx="49762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solidFill>
                  <a:srgbClr val="C00000"/>
                </a:solidFill>
              </a:rPr>
              <a:t>     </a:t>
            </a:r>
            <a:r>
              <a:rPr lang="en-GB" sz="2800">
                <a:solidFill>
                  <a:srgbClr val="C00000"/>
                </a:solidFill>
              </a:rPr>
              <a:t>What you get</a:t>
            </a:r>
          </a:p>
          <a:p>
            <a:r>
              <a:rPr lang="en-GB" sz="2000"/>
              <a:t>Upon completion of the Ordinary Humanistic-Social or Scientific-Technological Course (24 credits), you are awarded the </a:t>
            </a:r>
            <a:r>
              <a:rPr lang="en-GB" sz="2000" b="1"/>
              <a:t>Diploma of the </a:t>
            </a:r>
            <a:r>
              <a:rPr lang="en-GB" sz="2000" b="1" err="1"/>
              <a:t>Collegio</a:t>
            </a:r>
            <a:r>
              <a:rPr lang="en-GB" sz="2000" b="1"/>
              <a:t> </a:t>
            </a:r>
            <a:r>
              <a:rPr lang="en-GB" sz="2000" b="1" err="1"/>
              <a:t>Superiore</a:t>
            </a:r>
            <a:r>
              <a:rPr lang="en-GB" sz="2000"/>
              <a:t>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D2594AC-42AC-4751-BB04-9FE4C9979575}"/>
              </a:ext>
            </a:extLst>
          </p:cNvPr>
          <p:cNvSpPr txBox="1"/>
          <p:nvPr/>
        </p:nvSpPr>
        <p:spPr>
          <a:xfrm>
            <a:off x="5945992" y="3829995"/>
            <a:ext cx="554461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solidFill>
                  <a:srgbClr val="C00000"/>
                </a:solidFill>
              </a:rPr>
              <a:t>     </a:t>
            </a:r>
            <a:r>
              <a:rPr lang="en-GB" sz="2800">
                <a:solidFill>
                  <a:srgbClr val="C00000"/>
                </a:solidFill>
              </a:rPr>
              <a:t>What it provides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a high-profile </a:t>
            </a:r>
            <a:r>
              <a:rPr lang="en-GB" sz="2000" b="1"/>
              <a:t>Tutor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/>
              <a:t>mobility</a:t>
            </a:r>
            <a:r>
              <a:rPr lang="en-GB" sz="2000"/>
              <a:t> with other institutions of excellence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/>
              <a:t>free accommodation</a:t>
            </a:r>
            <a:r>
              <a:rPr lang="en-GB" sz="2000"/>
              <a:t> at the </a:t>
            </a:r>
            <a:r>
              <a:rPr lang="en-GB" sz="2000" err="1"/>
              <a:t>Irnerio</a:t>
            </a:r>
            <a:r>
              <a:rPr lang="en-GB" sz="2000"/>
              <a:t> Residence of the </a:t>
            </a:r>
            <a:r>
              <a:rPr lang="en-GB" sz="2000" err="1"/>
              <a:t>Collegio</a:t>
            </a:r>
            <a:r>
              <a:rPr lang="en-GB" sz="2000"/>
              <a:t> Superiore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other </a:t>
            </a:r>
            <a:r>
              <a:rPr lang="en-GB" sz="2000" b="1"/>
              <a:t>economic benefits</a:t>
            </a:r>
          </a:p>
          <a:p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E8C0768-94CD-4EBF-8C3A-5A15D18EECCF}"/>
              </a:ext>
            </a:extLst>
          </p:cNvPr>
          <p:cNvSpPr txBox="1"/>
          <p:nvPr/>
        </p:nvSpPr>
        <p:spPr>
          <a:xfrm>
            <a:off x="2075015" y="6137833"/>
            <a:ext cx="7816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/>
              <a:t>To find out more go to </a:t>
            </a:r>
            <a:r>
              <a:rPr lang="en-GB" sz="2000" b="1"/>
              <a:t>"Admission &amp; Opportunities Stands"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A53BA82E-CAC6-4143-8274-CAE7A7B3A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03" y="3911908"/>
            <a:ext cx="423111" cy="302560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6ED20FA6-7B71-4819-8C9E-D95CDD9A1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483" y="1910378"/>
            <a:ext cx="631778" cy="451774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0493DD1C-6D4E-40A5-BD82-8548F96D1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489" y="2004893"/>
            <a:ext cx="451873" cy="323127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9619A6F9-C757-4D6D-9980-D0ACDB364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3158" y="3897534"/>
            <a:ext cx="539456" cy="38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49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olo 34">
            <a:extLst>
              <a:ext uri="{FF2B5EF4-FFF2-40B4-BE49-F238E27FC236}">
                <a16:creationId xmlns:a16="http://schemas.microsoft.com/office/drawing/2014/main" id="{96B963A8-10D1-4FFE-B788-F56FB74A9F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962" y="143204"/>
            <a:ext cx="12133038" cy="738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rgbClr val="BD2B0B"/>
                </a:solidFill>
                <a:latin typeface="+mj-lt"/>
                <a:ea typeface="Verdana" panose="020B0604030504040204" pitchFamily="34" charset="0"/>
              </a:rPr>
              <a:t>To sum up…</a:t>
            </a:r>
          </a:p>
        </p:txBody>
      </p:sp>
      <p:sp>
        <p:nvSpPr>
          <p:cNvPr id="5" name="Google Shape;382;p22">
            <a:extLst>
              <a:ext uri="{FF2B5EF4-FFF2-40B4-BE49-F238E27FC236}">
                <a16:creationId xmlns:a16="http://schemas.microsoft.com/office/drawing/2014/main" id="{9611C9E2-6871-4215-96F3-92D5F5620DCA}"/>
              </a:ext>
            </a:extLst>
          </p:cNvPr>
          <p:cNvSpPr txBox="1"/>
          <p:nvPr/>
        </p:nvSpPr>
        <p:spPr>
          <a:xfrm>
            <a:off x="1554600" y="1115603"/>
            <a:ext cx="5779390" cy="527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it-IT"/>
            </a:defPPr>
            <a:lvl1pPr algn="r">
              <a:defRPr sz="2267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</a:defRPr>
            </a:lvl1pPr>
          </a:lstStyle>
          <a:p>
            <a:r>
              <a:rPr lang="en-GB" sz="2800">
                <a:solidFill>
                  <a:srgbClr val="BD2B0B"/>
                </a:solidFill>
                <a:latin typeface="+mj-lt"/>
              </a:rPr>
              <a:t>1. Find the degree programme for you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2359050-CD81-4A50-BACF-C03322DF8CED}"/>
              </a:ext>
            </a:extLst>
          </p:cNvPr>
          <p:cNvSpPr/>
          <p:nvPr/>
        </p:nvSpPr>
        <p:spPr>
          <a:xfrm>
            <a:off x="1620620" y="1562059"/>
            <a:ext cx="9955098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Verdana"/>
              </a:rPr>
              <a:t>At</a:t>
            </a:r>
            <a:r>
              <a:rPr lang="en-GB" sz="2000" b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Verdana"/>
              </a:rPr>
              <a:t> </a:t>
            </a:r>
            <a:r>
              <a:rPr lang="it-IT" sz="2000">
                <a:latin typeface="Calibri"/>
                <a:hlinkClick r:id="rId3"/>
              </a:rPr>
              <a:t>www.unibo.it/DegreeProgrammes</a:t>
            </a:r>
            <a:r>
              <a:rPr lang="it-IT" sz="2000">
                <a:latin typeface="Calibri"/>
              </a:rPr>
              <a:t> </a:t>
            </a:r>
            <a:r>
              <a:rPr lang="en-GB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Verdana"/>
              </a:rPr>
              <a:t>you can find the degree programmes' websites with the info you need </a:t>
            </a:r>
            <a:endParaRPr lang="en-GB" sz="200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Verdana" panose="020B0604030504040204" pitchFamily="34" charset="0"/>
            </a:endParaRPr>
          </a:p>
        </p:txBody>
      </p:sp>
      <p:sp>
        <p:nvSpPr>
          <p:cNvPr id="6" name="Google Shape;382;p22">
            <a:extLst>
              <a:ext uri="{FF2B5EF4-FFF2-40B4-BE49-F238E27FC236}">
                <a16:creationId xmlns:a16="http://schemas.microsoft.com/office/drawing/2014/main" id="{11E1FAD6-0C21-49E0-AC74-4995E468B468}"/>
              </a:ext>
            </a:extLst>
          </p:cNvPr>
          <p:cNvSpPr txBox="1"/>
          <p:nvPr/>
        </p:nvSpPr>
        <p:spPr>
          <a:xfrm>
            <a:off x="1412986" y="2475485"/>
            <a:ext cx="3461280" cy="527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it-IT"/>
            </a:defPPr>
            <a:lvl1pPr algn="r">
              <a:defRPr sz="2267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</a:defRPr>
            </a:lvl1pPr>
          </a:lstStyle>
          <a:p>
            <a:r>
              <a:rPr lang="en-GB" sz="2800">
                <a:solidFill>
                  <a:srgbClr val="BD2B0B"/>
                </a:solidFill>
                <a:latin typeface="+mj-lt"/>
              </a:rPr>
              <a:t>2. Learn how to enrol</a:t>
            </a:r>
          </a:p>
        </p:txBody>
      </p:sp>
      <p:sp>
        <p:nvSpPr>
          <p:cNvPr id="7" name="Google Shape;381;p22">
            <a:extLst>
              <a:ext uri="{FF2B5EF4-FFF2-40B4-BE49-F238E27FC236}">
                <a16:creationId xmlns:a16="http://schemas.microsoft.com/office/drawing/2014/main" id="{E859B497-8E0B-4BD3-879C-A57143EC3214}"/>
              </a:ext>
            </a:extLst>
          </p:cNvPr>
          <p:cNvSpPr txBox="1"/>
          <p:nvPr/>
        </p:nvSpPr>
        <p:spPr>
          <a:xfrm>
            <a:off x="1621841" y="2838959"/>
            <a:ext cx="9785492" cy="878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</a:rPr>
              <a:t>On the degree programme's website, go to "Admission</a:t>
            </a:r>
            <a:r>
              <a:rPr lang="en-GB"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</a:rPr>
              <a:t>"</a:t>
            </a:r>
            <a:r>
              <a:rPr lang="en-GB"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</a:rPr>
              <a:t> and read the call for applications and other information</a:t>
            </a:r>
          </a:p>
        </p:txBody>
      </p:sp>
      <p:sp>
        <p:nvSpPr>
          <p:cNvPr id="8" name="Google Shape;381;p22">
            <a:extLst>
              <a:ext uri="{FF2B5EF4-FFF2-40B4-BE49-F238E27FC236}">
                <a16:creationId xmlns:a16="http://schemas.microsoft.com/office/drawing/2014/main" id="{5B08C905-9EF6-48EA-A19F-6F545E26C46E}"/>
              </a:ext>
            </a:extLst>
          </p:cNvPr>
          <p:cNvSpPr txBox="1"/>
          <p:nvPr/>
        </p:nvSpPr>
        <p:spPr>
          <a:xfrm>
            <a:off x="685423" y="3848462"/>
            <a:ext cx="8359566" cy="47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-GB" sz="2800">
                <a:solidFill>
                  <a:srgbClr val="BD2B0B"/>
                </a:solidFill>
                <a:latin typeface="+mj-lt"/>
                <a:ea typeface="Verdana" panose="020B0604030504040204" pitchFamily="34" charset="0"/>
              </a:rPr>
              <a:t>3. Learn about scholarships, benefits and services </a:t>
            </a:r>
          </a:p>
        </p:txBody>
      </p:sp>
      <p:sp>
        <p:nvSpPr>
          <p:cNvPr id="9" name="Google Shape;385;p22">
            <a:extLst>
              <a:ext uri="{FF2B5EF4-FFF2-40B4-BE49-F238E27FC236}">
                <a16:creationId xmlns:a16="http://schemas.microsoft.com/office/drawing/2014/main" id="{71D13180-3193-44AB-B690-8CC2D37F2FCF}"/>
              </a:ext>
            </a:extLst>
          </p:cNvPr>
          <p:cNvSpPr txBox="1"/>
          <p:nvPr/>
        </p:nvSpPr>
        <p:spPr>
          <a:xfrm>
            <a:off x="1552569" y="4327732"/>
            <a:ext cx="8187372" cy="369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-GB"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sym typeface="Wingdings" panose="05000000000000000000" pitchFamily="2" charset="2"/>
              </a:rPr>
              <a:t>Go to </a:t>
            </a:r>
            <a:r>
              <a:rPr lang="en-GB" sz="2000">
                <a:latin typeface="+mj-lt"/>
                <a:ea typeface="Verdana" panose="020B0604030504040204" pitchFamily="34" charset="0"/>
                <a:sym typeface="Wingdings" panose="05000000000000000000" pitchFamily="2" charset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www.unibo.it/en</a:t>
            </a:r>
            <a:r>
              <a:rPr lang="en-GB" sz="2000">
                <a:latin typeface="+mj-lt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sym typeface="Wingdings" panose="05000000000000000000" pitchFamily="2" charset="2"/>
              </a:rPr>
              <a:t>and browse the "Services and Opportunities" section</a:t>
            </a:r>
          </a:p>
        </p:txBody>
      </p:sp>
      <p:sp>
        <p:nvSpPr>
          <p:cNvPr id="11" name="Google Shape;374;p22">
            <a:extLst>
              <a:ext uri="{FF2B5EF4-FFF2-40B4-BE49-F238E27FC236}">
                <a16:creationId xmlns:a16="http://schemas.microsoft.com/office/drawing/2014/main" id="{A5A786C8-FE5E-4207-B9FF-802EBCDAA251}"/>
              </a:ext>
            </a:extLst>
          </p:cNvPr>
          <p:cNvSpPr txBox="1"/>
          <p:nvPr/>
        </p:nvSpPr>
        <p:spPr>
          <a:xfrm>
            <a:off x="1368291" y="5085184"/>
            <a:ext cx="5951845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it-IT"/>
            </a:defPPr>
            <a:lvl1pPr algn="r">
              <a:defRPr b="1">
                <a:solidFill>
                  <a:srgbClr val="C00000"/>
                </a:solidFill>
                <a:latin typeface="Century Gothic" panose="020B0502020202020204" pitchFamily="34" charset="0"/>
                <a:ea typeface="Fira Sans Extra Condensed Medium"/>
                <a:cs typeface="Fira Sans Extra Condensed Medium"/>
              </a:defRPr>
            </a:lvl1pPr>
          </a:lstStyle>
          <a:p>
            <a:r>
              <a:rPr lang="en-GB" sz="2800" b="0">
                <a:solidFill>
                  <a:srgbClr val="BD2B0B"/>
                </a:solidFill>
                <a:latin typeface="+mj-lt"/>
              </a:rPr>
              <a:t>4. Stay tuned on Instagram.com/</a:t>
            </a:r>
            <a:r>
              <a:rPr lang="en-GB" sz="2800" b="0" err="1">
                <a:solidFill>
                  <a:srgbClr val="BD2B0B"/>
                </a:solidFill>
                <a:latin typeface="+mj-lt"/>
              </a:rPr>
              <a:t>unibo</a:t>
            </a:r>
          </a:p>
        </p:txBody>
      </p:sp>
      <p:sp>
        <p:nvSpPr>
          <p:cNvPr id="31" name="Google Shape;377;p22">
            <a:extLst>
              <a:ext uri="{FF2B5EF4-FFF2-40B4-BE49-F238E27FC236}">
                <a16:creationId xmlns:a16="http://schemas.microsoft.com/office/drawing/2014/main" id="{6B27D370-4062-453E-BC7E-53A322917FDA}"/>
              </a:ext>
            </a:extLst>
          </p:cNvPr>
          <p:cNvSpPr txBox="1"/>
          <p:nvPr/>
        </p:nvSpPr>
        <p:spPr>
          <a:xfrm>
            <a:off x="1620620" y="5445461"/>
            <a:ext cx="5334005" cy="462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</a:rPr>
              <a:t>Follow our page to keep up with the latest news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9C78F7A-AEEB-43B9-B678-0672F8414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7" idx="4"/>
            <a:endCxn id="30" idx="0"/>
          </p:cNvCxnSpPr>
          <p:nvPr/>
        </p:nvCxnSpPr>
        <p:spPr>
          <a:xfrm>
            <a:off x="1200533" y="1558944"/>
            <a:ext cx="15835" cy="373870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e 16">
            <a:extLst>
              <a:ext uri="{FF2B5EF4-FFF2-40B4-BE49-F238E27FC236}">
                <a16:creationId xmlns:a16="http://schemas.microsoft.com/office/drawing/2014/main" id="{9D5B6251-7518-4229-B433-B12C6D011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5441" y="1268760"/>
            <a:ext cx="290184" cy="290184"/>
          </a:xfrm>
          <a:prstGeom prst="ellipse">
            <a:avLst/>
          </a:prstGeom>
          <a:solidFill>
            <a:srgbClr val="BD2B0B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BD2B0B"/>
              </a:solidFill>
            </a:endParaRP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4C372538-51C8-43A6-B2C1-E558C3059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2552" y="2627728"/>
            <a:ext cx="148912" cy="1489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B74C63A2-99AC-4156-B31A-F3BE4A46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3172" y="3861048"/>
            <a:ext cx="148912" cy="1489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7BE33FDD-C732-4F52-886D-64217A688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912" y="5297649"/>
            <a:ext cx="148912" cy="1489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5240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D3536-BD30-8584-B328-E7686B293E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986" y="2171328"/>
            <a:ext cx="10768202" cy="3513035"/>
          </a:xfrm>
        </p:spPr>
        <p:txBody>
          <a:bodyPr lIns="91440" tIns="45720" rIns="91440" bIns="45720" anchor="t"/>
          <a:lstStyle/>
          <a:p>
            <a:r>
              <a:rPr lang="it-IT" sz="2400">
                <a:solidFill>
                  <a:srgbClr val="BD2B0B"/>
                </a:solidFill>
                <a:cs typeface="Calibri"/>
              </a:rPr>
              <a:t>CONTACTS</a:t>
            </a:r>
          </a:p>
          <a:p>
            <a:pPr>
              <a:lnSpc>
                <a:spcPct val="114999"/>
              </a:lnSpc>
              <a:spcBef>
                <a:spcPts val="400"/>
              </a:spcBef>
            </a:pPr>
            <a:r>
              <a:rPr lang="it-IT" sz="1600">
                <a:solidFill>
                  <a:srgbClr val="000000"/>
                </a:solidFill>
                <a:cs typeface="Calibri"/>
              </a:rPr>
              <a:t>Degree </a:t>
            </a:r>
            <a:r>
              <a:rPr lang="it-IT" sz="1600" err="1">
                <a:solidFill>
                  <a:srgbClr val="000000"/>
                </a:solidFill>
                <a:cs typeface="Calibri"/>
              </a:rPr>
              <a:t>Programme</a:t>
            </a:r>
            <a:r>
              <a:rPr lang="it-IT" sz="1600">
                <a:solidFill>
                  <a:srgbClr val="000000"/>
                </a:solidFill>
                <a:cs typeface="Calibri"/>
              </a:rPr>
              <a:t> Coordinator</a:t>
            </a:r>
            <a:r>
              <a:rPr lang="it-IT" sz="1600" b="0">
                <a:solidFill>
                  <a:srgbClr val="000000"/>
                </a:solidFill>
                <a:cs typeface="Calibri"/>
              </a:rPr>
              <a:t>,</a:t>
            </a:r>
            <a:r>
              <a:rPr lang="it-IT" sz="1600">
                <a:solidFill>
                  <a:srgbClr val="000000"/>
                </a:solidFill>
                <a:cs typeface="Calibri"/>
              </a:rPr>
              <a:t> </a:t>
            </a:r>
            <a:r>
              <a:rPr lang="it-IT" sz="1600" b="0">
                <a:solidFill>
                  <a:srgbClr val="000000"/>
                </a:solidFill>
                <a:cs typeface="Calibri"/>
              </a:rPr>
              <a:t>Prof. Massimiliano Trentin – </a:t>
            </a:r>
            <a:r>
              <a:rPr lang="it-IT" sz="1600" b="0">
                <a:solidFill>
                  <a:srgbClr val="0000FF"/>
                </a:solidFill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massimiliano.trentin@unibo.it</a:t>
            </a:r>
            <a:endParaRPr lang="en-US" sz="1600" b="0">
              <a:solidFill>
                <a:srgbClr val="0000FF"/>
              </a:solidFill>
              <a:cs typeface="Calibri"/>
            </a:endParaRPr>
          </a:p>
          <a:p>
            <a:pPr>
              <a:lnSpc>
                <a:spcPct val="114999"/>
              </a:lnSpc>
              <a:spcBef>
                <a:spcPts val="400"/>
              </a:spcBef>
            </a:pPr>
            <a:r>
              <a:rPr lang="it-IT" sz="1600">
                <a:solidFill>
                  <a:srgbClr val="000000"/>
                </a:solidFill>
                <a:cs typeface="Calibri"/>
              </a:rPr>
              <a:t>Degree </a:t>
            </a:r>
            <a:r>
              <a:rPr lang="it-IT" sz="1600" err="1">
                <a:solidFill>
                  <a:srgbClr val="000000"/>
                </a:solidFill>
                <a:cs typeface="Calibri"/>
              </a:rPr>
              <a:t>Programme</a:t>
            </a:r>
            <a:r>
              <a:rPr lang="it-IT" sz="1600">
                <a:solidFill>
                  <a:srgbClr val="000000"/>
                </a:solidFill>
                <a:cs typeface="Calibri"/>
              </a:rPr>
              <a:t> Office</a:t>
            </a:r>
            <a:r>
              <a:rPr lang="it-IT" sz="1600" b="0">
                <a:solidFill>
                  <a:srgbClr val="000000"/>
                </a:solidFill>
                <a:cs typeface="Calibri"/>
              </a:rPr>
              <a:t>, Eleonora Grimandi</a:t>
            </a:r>
            <a:r>
              <a:rPr lang="it-IT" sz="1600">
                <a:solidFill>
                  <a:srgbClr val="000000"/>
                </a:solidFill>
                <a:cs typeface="Calibri"/>
              </a:rPr>
              <a:t> </a:t>
            </a:r>
            <a:r>
              <a:rPr lang="it-IT" sz="1600" b="0">
                <a:solidFill>
                  <a:srgbClr val="000000"/>
                </a:solidFill>
                <a:cs typeface="Calibri"/>
              </a:rPr>
              <a:t>– </a:t>
            </a:r>
            <a:r>
              <a:rPr lang="it-IT" sz="1600" b="0">
                <a:solidFill>
                  <a:srgbClr val="0000FF"/>
                </a:solidFill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didatticasociale.rilm@unibo.it</a:t>
            </a:r>
            <a:endParaRPr lang="en-US" sz="1600" b="0">
              <a:solidFill>
                <a:srgbClr val="0000FF"/>
              </a:solidFill>
              <a:cs typeface="Calibri"/>
            </a:endParaRPr>
          </a:p>
          <a:p>
            <a:pPr>
              <a:lnSpc>
                <a:spcPct val="114999"/>
              </a:lnSpc>
              <a:spcBef>
                <a:spcPts val="400"/>
              </a:spcBef>
            </a:pPr>
            <a:r>
              <a:rPr lang="it-IT" sz="1600">
                <a:solidFill>
                  <a:srgbClr val="000000"/>
                </a:solidFill>
                <a:cs typeface="Calibri"/>
              </a:rPr>
              <a:t>Tutor of the Course</a:t>
            </a:r>
            <a:r>
              <a:rPr lang="it-IT" sz="1600" b="0">
                <a:solidFill>
                  <a:srgbClr val="000000"/>
                </a:solidFill>
                <a:cs typeface="Calibri"/>
              </a:rPr>
              <a:t>, Anita Artusi – </a:t>
            </a:r>
            <a:r>
              <a:rPr lang="it-IT" sz="1600" b="0">
                <a:solidFill>
                  <a:srgbClr val="0000FF"/>
                </a:solidFill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anita.artusi2@unibo.it</a:t>
            </a:r>
            <a:endParaRPr lang="en-US" sz="1600" b="0">
              <a:solidFill>
                <a:srgbClr val="0000FF"/>
              </a:solidFill>
              <a:cs typeface="Calibri"/>
            </a:endParaRPr>
          </a:p>
          <a:p>
            <a:pPr>
              <a:lnSpc>
                <a:spcPct val="114999"/>
              </a:lnSpc>
              <a:spcBef>
                <a:spcPts val="400"/>
              </a:spcBef>
            </a:pPr>
            <a:r>
              <a:rPr lang="it-IT" sz="1600">
                <a:solidFill>
                  <a:srgbClr val="000000"/>
                </a:solidFill>
                <a:cs typeface="Calibri"/>
              </a:rPr>
              <a:t>International Tutor</a:t>
            </a:r>
            <a:r>
              <a:rPr lang="it-IT" sz="1600" b="0">
                <a:solidFill>
                  <a:srgbClr val="000000"/>
                </a:solidFill>
                <a:cs typeface="Calibri"/>
              </a:rPr>
              <a:t>, Livia Loddo – </a:t>
            </a:r>
            <a:r>
              <a:rPr lang="it-IT" sz="1600" b="0">
                <a:solidFill>
                  <a:srgbClr val="0000FF"/>
                </a:solidFill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livia.loddo2@unibo.it</a:t>
            </a:r>
            <a:endParaRPr lang="en-US" sz="1600" b="0">
              <a:solidFill>
                <a:srgbClr val="0000FF"/>
              </a:solidFill>
              <a:cs typeface="Calibri"/>
            </a:endParaRPr>
          </a:p>
          <a:p>
            <a:pPr>
              <a:lnSpc>
                <a:spcPct val="114999"/>
              </a:lnSpc>
              <a:spcBef>
                <a:spcPts val="400"/>
              </a:spcBef>
            </a:pPr>
            <a:endParaRPr lang="en-US" sz="1600" b="0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14999"/>
              </a:lnSpc>
              <a:spcBef>
                <a:spcPts val="400"/>
              </a:spcBef>
            </a:pPr>
            <a:r>
              <a:rPr lang="it-IT" sz="1600" err="1">
                <a:solidFill>
                  <a:srgbClr val="000000"/>
                </a:solidFill>
                <a:cs typeface="Calibri"/>
              </a:rPr>
              <a:t>Student</a:t>
            </a:r>
            <a:r>
              <a:rPr lang="it-IT" sz="1600">
                <a:solidFill>
                  <a:srgbClr val="000000"/>
                </a:solidFill>
                <a:cs typeface="Calibri"/>
              </a:rPr>
              <a:t> Administration Office</a:t>
            </a:r>
            <a:r>
              <a:rPr lang="it-IT" sz="1600" b="0">
                <a:solidFill>
                  <a:srgbClr val="000000"/>
                </a:solidFill>
                <a:cs typeface="Calibri"/>
              </a:rPr>
              <a:t> – </a:t>
            </a:r>
            <a:r>
              <a:rPr lang="it-IT" sz="1600" b="0">
                <a:solidFill>
                  <a:srgbClr val="0000FF"/>
                </a:solidFill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segscpol@unibo.it</a:t>
            </a:r>
            <a:r>
              <a:rPr lang="en-US" sz="1600" b="0">
                <a:solidFill>
                  <a:srgbClr val="0000FF"/>
                </a:solidFill>
                <a:cs typeface="Calibri"/>
              </a:rPr>
              <a:t> </a:t>
            </a:r>
            <a:r>
              <a:rPr lang="it-IT" sz="1600" b="0" i="1">
                <a:solidFill>
                  <a:srgbClr val="000000"/>
                </a:solidFill>
                <a:cs typeface="Calibri"/>
              </a:rPr>
              <a:t>General </a:t>
            </a:r>
            <a:r>
              <a:rPr lang="it-IT" sz="1600" b="0" i="1" err="1">
                <a:solidFill>
                  <a:srgbClr val="000000"/>
                </a:solidFill>
                <a:cs typeface="Calibri"/>
              </a:rPr>
              <a:t>enquiries</a:t>
            </a:r>
            <a:r>
              <a:rPr lang="it-IT" sz="1600" b="0" i="1">
                <a:solidFill>
                  <a:srgbClr val="000000"/>
                </a:solidFill>
                <a:cs typeface="Calibri"/>
              </a:rPr>
              <a:t> on </a:t>
            </a:r>
            <a:r>
              <a:rPr lang="it-IT" sz="1600" b="0" i="1" err="1">
                <a:solidFill>
                  <a:srgbClr val="000000"/>
                </a:solidFill>
                <a:cs typeface="Calibri"/>
              </a:rPr>
              <a:t>fees</a:t>
            </a:r>
            <a:r>
              <a:rPr lang="it-IT" sz="1600" b="0" i="1">
                <a:solidFill>
                  <a:srgbClr val="000000"/>
                </a:solidFill>
                <a:cs typeface="Calibri"/>
              </a:rPr>
              <a:t>, </a:t>
            </a:r>
            <a:r>
              <a:rPr lang="it-IT" sz="1600" b="0" i="1" err="1">
                <a:solidFill>
                  <a:srgbClr val="000000"/>
                </a:solidFill>
                <a:cs typeface="Calibri"/>
              </a:rPr>
              <a:t>changes</a:t>
            </a:r>
            <a:r>
              <a:rPr lang="it-IT" sz="1600" b="0" i="1">
                <a:solidFill>
                  <a:srgbClr val="000000"/>
                </a:solidFill>
                <a:cs typeface="Calibri"/>
              </a:rPr>
              <a:t> and transfers, diploma </a:t>
            </a:r>
            <a:r>
              <a:rPr lang="it-IT" sz="1600" b="0" i="1" err="1">
                <a:solidFill>
                  <a:srgbClr val="000000"/>
                </a:solidFill>
                <a:cs typeface="Calibri"/>
              </a:rPr>
              <a:t>supplements</a:t>
            </a:r>
            <a:r>
              <a:rPr lang="it-IT" sz="1600" b="0" i="1">
                <a:solidFill>
                  <a:srgbClr val="000000"/>
                </a:solidFill>
                <a:cs typeface="Calibri"/>
              </a:rPr>
              <a:t>.</a:t>
            </a:r>
            <a:endParaRPr lang="en-US" sz="1600" b="0" i="1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14999"/>
              </a:lnSpc>
              <a:spcBef>
                <a:spcPts val="400"/>
              </a:spcBef>
            </a:pPr>
            <a:r>
              <a:rPr lang="it-IT" sz="1600">
                <a:solidFill>
                  <a:srgbClr val="000000"/>
                </a:solidFill>
                <a:cs typeface="Calibri"/>
              </a:rPr>
              <a:t>International </a:t>
            </a:r>
            <a:r>
              <a:rPr lang="it-IT" sz="1600" err="1">
                <a:solidFill>
                  <a:srgbClr val="000000"/>
                </a:solidFill>
                <a:cs typeface="Calibri"/>
              </a:rPr>
              <a:t>Student</a:t>
            </a:r>
            <a:r>
              <a:rPr lang="it-IT" sz="1600">
                <a:solidFill>
                  <a:srgbClr val="000000"/>
                </a:solidFill>
                <a:cs typeface="Calibri"/>
              </a:rPr>
              <a:t> Administration Office </a:t>
            </a:r>
            <a:r>
              <a:rPr lang="it-IT" sz="1600" b="0">
                <a:solidFill>
                  <a:srgbClr val="000000"/>
                </a:solidFill>
                <a:cs typeface="Calibri"/>
              </a:rPr>
              <a:t>–</a:t>
            </a:r>
            <a:r>
              <a:rPr lang="it-IT" sz="1600">
                <a:solidFill>
                  <a:srgbClr val="000000"/>
                </a:solidFill>
                <a:cs typeface="Calibri"/>
              </a:rPr>
              <a:t> </a:t>
            </a:r>
            <a:r>
              <a:rPr lang="it-IT" sz="1600" b="0">
                <a:solidFill>
                  <a:srgbClr val="0000FF"/>
                </a:solidFill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segstudintbo@unibo.it</a:t>
            </a:r>
            <a:r>
              <a:rPr lang="en-US" sz="1600" b="0">
                <a:solidFill>
                  <a:srgbClr val="0000FF"/>
                </a:solidFill>
                <a:cs typeface="Calibri"/>
              </a:rPr>
              <a:t> : </a:t>
            </a:r>
            <a:r>
              <a:rPr lang="it-IT" sz="1600" b="0" i="1" err="1">
                <a:solidFill>
                  <a:srgbClr val="000000"/>
                </a:solidFill>
                <a:cs typeface="Calibri"/>
              </a:rPr>
              <a:t>Enquiries</a:t>
            </a:r>
            <a:r>
              <a:rPr lang="it-IT" sz="1600" b="0" i="1">
                <a:solidFill>
                  <a:srgbClr val="000000"/>
                </a:solidFill>
                <a:cs typeface="Calibri"/>
              </a:rPr>
              <a:t> for </a:t>
            </a:r>
            <a:r>
              <a:rPr lang="it-IT" sz="1600" b="0" i="1" u="sng" err="1">
                <a:solidFill>
                  <a:srgbClr val="000000"/>
                </a:solidFill>
                <a:cs typeface="Calibri"/>
              </a:rPr>
              <a:t>students</a:t>
            </a:r>
            <a:r>
              <a:rPr lang="it-IT" sz="1600" b="0" i="1" u="sng">
                <a:solidFill>
                  <a:srgbClr val="000000"/>
                </a:solidFill>
                <a:cs typeface="Calibri"/>
              </a:rPr>
              <a:t> with </a:t>
            </a:r>
            <a:r>
              <a:rPr lang="it-IT" sz="1600" b="0" i="1" u="sng" err="1">
                <a:solidFill>
                  <a:srgbClr val="000000"/>
                </a:solidFill>
                <a:cs typeface="Calibri"/>
              </a:rPr>
              <a:t>foreign</a:t>
            </a:r>
            <a:r>
              <a:rPr lang="it-IT" sz="1600" b="0" i="1" u="sng">
                <a:solidFill>
                  <a:srgbClr val="000000"/>
                </a:solidFill>
                <a:cs typeface="Calibri"/>
              </a:rPr>
              <a:t> </a:t>
            </a:r>
            <a:r>
              <a:rPr lang="it-IT" sz="1600" b="0" i="1" u="sng" err="1">
                <a:solidFill>
                  <a:srgbClr val="000000"/>
                </a:solidFill>
                <a:cs typeface="Calibri"/>
              </a:rPr>
              <a:t>qualifications</a:t>
            </a:r>
            <a:r>
              <a:rPr lang="it-IT" sz="1600" b="0" i="1">
                <a:solidFill>
                  <a:srgbClr val="000000"/>
                </a:solidFill>
                <a:cs typeface="Calibri"/>
              </a:rPr>
              <a:t> – e.g., </a:t>
            </a:r>
            <a:r>
              <a:rPr lang="it-IT" sz="1600" b="0" i="1" err="1">
                <a:solidFill>
                  <a:srgbClr val="000000"/>
                </a:solidFill>
                <a:cs typeface="Calibri"/>
              </a:rPr>
              <a:t>submitting</a:t>
            </a:r>
            <a:r>
              <a:rPr lang="it-IT" sz="1600" b="0" i="1">
                <a:solidFill>
                  <a:srgbClr val="000000"/>
                </a:solidFill>
                <a:cs typeface="Calibri"/>
              </a:rPr>
              <a:t> </a:t>
            </a:r>
            <a:r>
              <a:rPr lang="it-IT" sz="1600" b="0" i="1" err="1">
                <a:solidFill>
                  <a:srgbClr val="000000"/>
                </a:solidFill>
                <a:cs typeface="Calibri"/>
              </a:rPr>
              <a:t>documents</a:t>
            </a:r>
            <a:r>
              <a:rPr lang="it-IT" sz="1600" b="0" i="1">
                <a:solidFill>
                  <a:srgbClr val="000000"/>
                </a:solidFill>
                <a:cs typeface="Calibri"/>
              </a:rPr>
              <a:t> and </a:t>
            </a:r>
            <a:r>
              <a:rPr lang="it-IT" sz="1600" b="0" i="1" err="1">
                <a:solidFill>
                  <a:srgbClr val="000000"/>
                </a:solidFill>
                <a:cs typeface="Calibri"/>
              </a:rPr>
              <a:t>completion</a:t>
            </a:r>
            <a:r>
              <a:rPr lang="it-IT" sz="1600" b="0" i="1">
                <a:solidFill>
                  <a:srgbClr val="000000"/>
                </a:solidFill>
                <a:cs typeface="Calibri"/>
              </a:rPr>
              <a:t> of </a:t>
            </a:r>
            <a:r>
              <a:rPr lang="it-IT" sz="1600" b="0" i="1" err="1">
                <a:solidFill>
                  <a:srgbClr val="000000"/>
                </a:solidFill>
                <a:cs typeface="Calibri"/>
              </a:rPr>
              <a:t>matriculation</a:t>
            </a:r>
            <a:r>
              <a:rPr lang="it-IT" sz="1600" b="0" i="1">
                <a:solidFill>
                  <a:srgbClr val="000000"/>
                </a:solidFill>
                <a:cs typeface="Calibri"/>
              </a:rPr>
              <a:t> to degree </a:t>
            </a:r>
            <a:r>
              <a:rPr lang="it-IT" sz="1600" b="0" i="1" err="1">
                <a:solidFill>
                  <a:srgbClr val="000000"/>
                </a:solidFill>
                <a:cs typeface="Calibri"/>
              </a:rPr>
              <a:t>programmes</a:t>
            </a:r>
            <a:r>
              <a:rPr lang="it-IT" sz="1600" b="0" i="1">
                <a:solidFill>
                  <a:srgbClr val="000000"/>
                </a:solidFill>
                <a:cs typeface="Calibri"/>
              </a:rPr>
              <a:t> in Bologna.</a:t>
            </a:r>
            <a:endParaRPr lang="en-US" sz="1600" b="0" i="1">
              <a:solidFill>
                <a:srgbClr val="000000"/>
              </a:solidFill>
              <a:cs typeface="Calibri"/>
            </a:endParaRPr>
          </a:p>
          <a:p>
            <a:pPr algn="l">
              <a:lnSpc>
                <a:spcPct val="114999"/>
              </a:lnSpc>
              <a:spcBef>
                <a:spcPts val="400"/>
              </a:spcBef>
            </a:pPr>
            <a:endParaRPr lang="en-US" sz="1600" b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496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it-IT" sz="2800">
                <a:cs typeface="Calibri"/>
              </a:rPr>
              <a:t>MASTER’S DEGREE IN INTERNATIONAL RELATIONS</a:t>
            </a:r>
          </a:p>
          <a:p>
            <a:endParaRPr lang="it-IT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1CF27-14AC-B40F-BB4D-1685422FDAC1}"/>
              </a:ext>
            </a:extLst>
          </p:cNvPr>
          <p:cNvSpPr txBox="1"/>
          <p:nvPr/>
        </p:nvSpPr>
        <p:spPr>
          <a:xfrm>
            <a:off x="1347983" y="5423302"/>
            <a:ext cx="1034940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14300" algn="just">
              <a:spcBef>
                <a:spcPts val="360"/>
              </a:spcBef>
            </a:pPr>
            <a:r>
              <a:rPr lang="it-IT" sz="2400" b="1" err="1">
                <a:latin typeface="Calibri"/>
                <a:cs typeface="Calibri"/>
              </a:rPr>
              <a:t>Internationally</a:t>
            </a:r>
            <a:r>
              <a:rPr lang="it-IT" sz="2400" b="1" dirty="0">
                <a:latin typeface="Calibri"/>
                <a:cs typeface="Calibri"/>
              </a:rPr>
              <a:t> </a:t>
            </a:r>
            <a:r>
              <a:rPr lang="it-IT" sz="2400" b="1" err="1">
                <a:latin typeface="Calibri"/>
                <a:cs typeface="Calibri"/>
              </a:rPr>
              <a:t>recognised</a:t>
            </a:r>
            <a:r>
              <a:rPr lang="it-IT" sz="2400" b="1" dirty="0">
                <a:latin typeface="Calibri"/>
                <a:cs typeface="Calibri"/>
              </a:rPr>
              <a:t> </a:t>
            </a:r>
            <a:r>
              <a:rPr lang="it-IT" sz="2400" err="1">
                <a:latin typeface="Calibri"/>
                <a:cs typeface="Calibri"/>
              </a:rPr>
              <a:t>Master’s</a:t>
            </a:r>
            <a:r>
              <a:rPr lang="it-IT" sz="2400" dirty="0">
                <a:latin typeface="Calibri"/>
                <a:cs typeface="Calibri"/>
              </a:rPr>
              <a:t> Degree. </a:t>
            </a:r>
            <a:r>
              <a:rPr lang="it-IT" i="1" dirty="0">
                <a:latin typeface="Calibri"/>
                <a:cs typeface="Calibri"/>
              </a:rPr>
              <a:t>Bear in mind </a:t>
            </a:r>
            <a:r>
              <a:rPr lang="it-IT" i="1" err="1">
                <a:latin typeface="Calibri"/>
                <a:cs typeface="Calibri"/>
              </a:rPr>
              <a:t>that</a:t>
            </a:r>
            <a:r>
              <a:rPr lang="it-IT" i="1" dirty="0">
                <a:latin typeface="Calibri"/>
                <a:cs typeface="Calibri"/>
              </a:rPr>
              <a:t> in the </a:t>
            </a:r>
            <a:r>
              <a:rPr lang="it-IT" i="1" u="sng" dirty="0">
                <a:solidFill>
                  <a:srgbClr val="0070C0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Italian</a:t>
            </a:r>
            <a:r>
              <a:rPr lang="it-IT" i="1" u="sng" dirty="0">
                <a:solidFill>
                  <a:srgbClr val="0070C0"/>
                </a:solidFill>
                <a:latin typeface="Calibri"/>
                <a:cs typeface="Calibri"/>
              </a:rPr>
              <a:t> </a:t>
            </a:r>
            <a:r>
              <a:rPr lang="it-IT" i="1" u="sng" dirty="0">
                <a:solidFill>
                  <a:srgbClr val="0070C0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</a:t>
            </a:r>
            <a:r>
              <a:rPr lang="it-IT" i="1" u="sng" dirty="0">
                <a:solidFill>
                  <a:srgbClr val="0070C0"/>
                </a:solidFill>
                <a:latin typeface="Calibri"/>
                <a:cs typeface="Calibri"/>
              </a:rPr>
              <a:t> </a:t>
            </a:r>
            <a:r>
              <a:rPr lang="it-IT" i="1" u="sng" dirty="0">
                <a:solidFill>
                  <a:srgbClr val="0070C0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system</a:t>
            </a:r>
            <a:r>
              <a:rPr lang="it-IT" i="1" dirty="0">
                <a:latin typeface="Calibri"/>
                <a:cs typeface="Calibri"/>
              </a:rPr>
              <a:t>, </a:t>
            </a:r>
            <a:r>
              <a:rPr lang="it-IT" i="1" err="1">
                <a:latin typeface="Calibri"/>
                <a:cs typeface="Calibri"/>
              </a:rPr>
              <a:t>there’s</a:t>
            </a:r>
            <a:r>
              <a:rPr lang="it-IT" i="1" dirty="0">
                <a:latin typeface="Calibri"/>
                <a:cs typeface="Calibri"/>
              </a:rPr>
              <a:t> no </a:t>
            </a:r>
            <a:r>
              <a:rPr lang="it-IT" i="1" err="1">
                <a:latin typeface="Calibri"/>
                <a:cs typeface="Calibri"/>
              </a:rPr>
              <a:t>distinction</a:t>
            </a:r>
            <a:r>
              <a:rPr lang="it-IT" i="1" dirty="0">
                <a:latin typeface="Calibri"/>
                <a:cs typeface="Calibri"/>
              </a:rPr>
              <a:t> </a:t>
            </a:r>
            <a:r>
              <a:rPr lang="it-IT" i="1" err="1">
                <a:latin typeface="Calibri"/>
                <a:cs typeface="Calibri"/>
              </a:rPr>
              <a:t>between</a:t>
            </a:r>
            <a:r>
              <a:rPr lang="it-IT" i="1" dirty="0">
                <a:latin typeface="Calibri"/>
                <a:cs typeface="Calibri"/>
              </a:rPr>
              <a:t> MA/</a:t>
            </a:r>
            <a:r>
              <a:rPr lang="it-IT" i="1" err="1">
                <a:latin typeface="Calibri"/>
                <a:cs typeface="Calibri"/>
              </a:rPr>
              <a:t>MSc</a:t>
            </a:r>
            <a:r>
              <a:rPr lang="it-IT" i="1" dirty="0">
                <a:latin typeface="Calibri"/>
                <a:cs typeface="Calibri"/>
              </a:rPr>
              <a:t>. </a:t>
            </a:r>
            <a:r>
              <a:rPr lang="it-IT" i="1" err="1">
                <a:latin typeface="Calibri"/>
                <a:cs typeface="Calibri"/>
              </a:rPr>
              <a:t>You</a:t>
            </a:r>
            <a:r>
              <a:rPr lang="it-IT" i="1" dirty="0">
                <a:latin typeface="Calibri"/>
                <a:cs typeface="Calibri"/>
              </a:rPr>
              <a:t> </a:t>
            </a:r>
            <a:r>
              <a:rPr lang="it-IT" i="1" err="1">
                <a:latin typeface="Calibri"/>
                <a:cs typeface="Calibri"/>
              </a:rPr>
              <a:t>will</a:t>
            </a:r>
            <a:r>
              <a:rPr lang="it-IT" i="1" dirty="0">
                <a:latin typeface="Calibri"/>
                <a:cs typeface="Calibri"/>
              </a:rPr>
              <a:t> </a:t>
            </a:r>
            <a:r>
              <a:rPr lang="it-IT" i="1" err="1">
                <a:latin typeface="Calibri"/>
                <a:cs typeface="Calibri"/>
              </a:rPr>
              <a:t>obtain</a:t>
            </a:r>
            <a:r>
              <a:rPr lang="it-IT" i="1" dirty="0">
                <a:latin typeface="Calibri"/>
                <a:cs typeface="Calibri"/>
              </a:rPr>
              <a:t> a “</a:t>
            </a:r>
            <a:r>
              <a:rPr lang="it-IT" i="1" dirty="0">
                <a:solidFill>
                  <a:srgbClr val="0070C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Laurea Magistrale</a:t>
            </a:r>
            <a:r>
              <a:rPr lang="it-IT" i="1" dirty="0">
                <a:latin typeface="Calibri"/>
                <a:cs typeface="Calibri"/>
              </a:rPr>
              <a:t>”, </a:t>
            </a:r>
            <a:r>
              <a:rPr lang="it-IT" i="1" err="1">
                <a:latin typeface="Calibri"/>
                <a:cs typeface="Calibri"/>
              </a:rPr>
              <a:t>which</a:t>
            </a:r>
            <a:r>
              <a:rPr lang="it-IT" i="1" dirty="0">
                <a:latin typeface="Calibri"/>
                <a:cs typeface="Calibri"/>
              </a:rPr>
              <a:t>, </a:t>
            </a:r>
            <a:r>
              <a:rPr lang="it-IT" i="1" err="1">
                <a:latin typeface="Calibri"/>
                <a:cs typeface="Calibri"/>
              </a:rPr>
              <a:t>outside</a:t>
            </a:r>
            <a:r>
              <a:rPr lang="it-IT" i="1" dirty="0">
                <a:latin typeface="Calibri"/>
                <a:cs typeface="Calibri"/>
              </a:rPr>
              <a:t> of </a:t>
            </a:r>
            <a:r>
              <a:rPr lang="it-IT" i="1" err="1">
                <a:latin typeface="Calibri"/>
                <a:cs typeface="Calibri"/>
              </a:rPr>
              <a:t>Italy</a:t>
            </a:r>
            <a:r>
              <a:rPr lang="it-IT" i="1" dirty="0">
                <a:latin typeface="Calibri"/>
                <a:cs typeface="Calibri"/>
              </a:rPr>
              <a:t>, </a:t>
            </a:r>
            <a:r>
              <a:rPr lang="it-IT" i="1" err="1">
                <a:latin typeface="Calibri"/>
                <a:cs typeface="Calibri"/>
              </a:rPr>
              <a:t>is</a:t>
            </a:r>
            <a:r>
              <a:rPr lang="it-IT" i="1" dirty="0">
                <a:latin typeface="Calibri"/>
                <a:cs typeface="Calibri"/>
              </a:rPr>
              <a:t> </a:t>
            </a:r>
            <a:r>
              <a:rPr lang="it-IT" i="1" err="1">
                <a:latin typeface="Calibri"/>
                <a:cs typeface="Calibri"/>
              </a:rPr>
              <a:t>recognised</a:t>
            </a:r>
            <a:r>
              <a:rPr lang="it-IT" i="1" dirty="0">
                <a:latin typeface="Calibri"/>
                <a:cs typeface="Calibri"/>
              </a:rPr>
              <a:t> </a:t>
            </a:r>
            <a:r>
              <a:rPr lang="it-IT" i="1" err="1">
                <a:latin typeface="Calibri"/>
                <a:cs typeface="Calibri"/>
              </a:rPr>
              <a:t>simply</a:t>
            </a:r>
            <a:r>
              <a:rPr lang="it-IT" i="1" dirty="0">
                <a:latin typeface="Calibri"/>
                <a:cs typeface="Calibri"/>
              </a:rPr>
              <a:t> </a:t>
            </a:r>
            <a:r>
              <a:rPr lang="it-IT" i="1" err="1">
                <a:latin typeface="Calibri"/>
                <a:cs typeface="Calibri"/>
              </a:rPr>
              <a:t>as</a:t>
            </a:r>
            <a:r>
              <a:rPr lang="it-IT" i="1" dirty="0">
                <a:latin typeface="Calibri"/>
                <a:cs typeface="Calibri"/>
              </a:rPr>
              <a:t> a “</a:t>
            </a:r>
            <a:r>
              <a:rPr lang="it-IT" i="1" err="1">
                <a:latin typeface="Calibri"/>
                <a:cs typeface="Calibri"/>
              </a:rPr>
              <a:t>Master’s</a:t>
            </a:r>
            <a:r>
              <a:rPr lang="it-IT" i="1" dirty="0">
                <a:latin typeface="Calibri"/>
                <a:cs typeface="Calibri"/>
              </a:rPr>
              <a:t> Degree”.</a:t>
            </a:r>
            <a:endParaRPr lang="en-US" i="1">
              <a:latin typeface="Calibri"/>
              <a:cs typeface="Calibri"/>
            </a:endParaRPr>
          </a:p>
          <a:p>
            <a:pPr algn="l"/>
            <a:endParaRPr lang="en-US" sz="1000" i="1" dirty="0"/>
          </a:p>
        </p:txBody>
      </p:sp>
      <p:pic>
        <p:nvPicPr>
          <p:cNvPr id="8" name="Google Shape;51;g1d54181c591_2_64">
            <a:extLst>
              <a:ext uri="{FF2B5EF4-FFF2-40B4-BE49-F238E27FC236}">
                <a16:creationId xmlns:a16="http://schemas.microsoft.com/office/drawing/2014/main" id="{9771954B-56E8-A222-7CB6-8423248DD67A}"/>
              </a:ext>
            </a:extLst>
          </p:cNvPr>
          <p:cNvPicPr preferRelativeResize="0"/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108825" y="-3511"/>
            <a:ext cx="3079450" cy="2055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Elemento grafico 20" descr="Indicatore con riempimento a tinta unita">
            <a:extLst>
              <a:ext uri="{FF2B5EF4-FFF2-40B4-BE49-F238E27FC236}">
                <a16:creationId xmlns:a16="http://schemas.microsoft.com/office/drawing/2014/main" id="{3B54137B-007E-286A-82F1-E778B58BEF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0892" y="1344013"/>
            <a:ext cx="556962" cy="556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5A5C41-148E-50A7-3EC9-1E27983E0250}"/>
              </a:ext>
            </a:extLst>
          </p:cNvPr>
          <p:cNvSpPr txBox="1"/>
          <p:nvPr/>
        </p:nvSpPr>
        <p:spPr>
          <a:xfrm>
            <a:off x="970430" y="1396253"/>
            <a:ext cx="230617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b="1">
                <a:latin typeface="Calibri"/>
              </a:rPr>
              <a:t>Bologna</a:t>
            </a:r>
            <a:r>
              <a:rPr lang="it-IT" sz="2400">
                <a:latin typeface="Calibri"/>
              </a:rPr>
              <a:t> campus</a:t>
            </a:r>
            <a:endParaRPr lang="en-US" sz="180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FC244D-EA40-928C-15A1-3F37A223B47C}"/>
              </a:ext>
            </a:extLst>
          </p:cNvPr>
          <p:cNvSpPr/>
          <p:nvPr/>
        </p:nvSpPr>
        <p:spPr>
          <a:xfrm>
            <a:off x="568516" y="1306037"/>
            <a:ext cx="2779059" cy="63873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Calibri"/>
              <a:cs typeface="Calibri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F018D52-7429-67E3-CD84-C43B5328B9AB}"/>
              </a:ext>
            </a:extLst>
          </p:cNvPr>
          <p:cNvSpPr/>
          <p:nvPr/>
        </p:nvSpPr>
        <p:spPr>
          <a:xfrm>
            <a:off x="3863045" y="1306037"/>
            <a:ext cx="3664324" cy="63873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792583-E004-6549-44DE-73E961B0D741}"/>
              </a:ext>
            </a:extLst>
          </p:cNvPr>
          <p:cNvSpPr txBox="1"/>
          <p:nvPr/>
        </p:nvSpPr>
        <p:spPr>
          <a:xfrm>
            <a:off x="4220135" y="1396252"/>
            <a:ext cx="344917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14300" algn="just">
              <a:spcBef>
                <a:spcPts val="360"/>
              </a:spcBef>
            </a:pPr>
            <a:r>
              <a:rPr lang="it-IT" sz="2400" b="1" dirty="0">
                <a:latin typeface="Calibri"/>
                <a:ea typeface="Calibri"/>
                <a:cs typeface="Calibri"/>
              </a:rPr>
              <a:t>2 </a:t>
            </a:r>
            <a:r>
              <a:rPr lang="it-IT" sz="2400" b="1" dirty="0" err="1">
                <a:latin typeface="Calibri"/>
                <a:ea typeface="Calibri"/>
                <a:cs typeface="Calibri"/>
              </a:rPr>
              <a:t>years</a:t>
            </a:r>
            <a:r>
              <a:rPr lang="it-IT" sz="2400" b="1" dirty="0">
                <a:latin typeface="Calibri"/>
                <a:ea typeface="Calibri"/>
                <a:cs typeface="Calibri"/>
              </a:rPr>
              <a:t> </a:t>
            </a:r>
            <a:r>
              <a:rPr lang="it-IT" sz="2400" dirty="0">
                <a:latin typeface="Calibri"/>
                <a:ea typeface="Calibri"/>
                <a:cs typeface="Calibri"/>
              </a:rPr>
              <a:t>(120 CFU/ECTS)</a:t>
            </a:r>
            <a:endParaRPr lang="en-US" sz="2400" dirty="0">
              <a:solidFill>
                <a:srgbClr val="80808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1" name="Graphic 10" descr="Hourglass 30% with solid fill">
            <a:extLst>
              <a:ext uri="{FF2B5EF4-FFF2-40B4-BE49-F238E27FC236}">
                <a16:creationId xmlns:a16="http://schemas.microsoft.com/office/drawing/2014/main" id="{C6DD36A4-32BD-8F4E-E645-E4767ECF77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46712" y="1346949"/>
            <a:ext cx="466166" cy="499783"/>
          </a:xfrm>
          <a:prstGeom prst="rect">
            <a:avLst/>
          </a:prstGeom>
        </p:spPr>
      </p:pic>
      <p:pic>
        <p:nvPicPr>
          <p:cNvPr id="13" name="Graphic 12" descr="Group of people with solid fill">
            <a:extLst>
              <a:ext uri="{FF2B5EF4-FFF2-40B4-BE49-F238E27FC236}">
                <a16:creationId xmlns:a16="http://schemas.microsoft.com/office/drawing/2014/main" id="{04D8E643-CABC-C9D1-0F14-A96116635A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5800" y="2545977"/>
            <a:ext cx="555812" cy="544606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C94E38C-464B-DC78-F37A-049191C8322D}"/>
              </a:ext>
            </a:extLst>
          </p:cNvPr>
          <p:cNvSpPr/>
          <p:nvPr/>
        </p:nvSpPr>
        <p:spPr>
          <a:xfrm>
            <a:off x="568515" y="2370595"/>
            <a:ext cx="11228294" cy="82923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6343B9-4495-70B5-DF28-7C253DC541F1}"/>
              </a:ext>
            </a:extLst>
          </p:cNvPr>
          <p:cNvSpPr txBox="1"/>
          <p:nvPr/>
        </p:nvSpPr>
        <p:spPr>
          <a:xfrm>
            <a:off x="1239371" y="2371165"/>
            <a:ext cx="1057611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14300" algn="just"/>
            <a:r>
              <a:rPr lang="it-IT" sz="2400" dirty="0" err="1">
                <a:latin typeface="Calibri"/>
              </a:rPr>
              <a:t>Intake</a:t>
            </a:r>
            <a:r>
              <a:rPr lang="it-IT" sz="2400" dirty="0">
                <a:latin typeface="Calibri"/>
              </a:rPr>
              <a:t>: </a:t>
            </a:r>
            <a:r>
              <a:rPr lang="it-IT" sz="2400" b="1" dirty="0">
                <a:latin typeface="Calibri"/>
              </a:rPr>
              <a:t>140 </a:t>
            </a:r>
            <a:r>
              <a:rPr lang="it-IT" sz="2400" b="1" dirty="0" err="1">
                <a:latin typeface="Calibri"/>
              </a:rPr>
              <a:t>students</a:t>
            </a:r>
            <a:r>
              <a:rPr lang="it-IT" sz="2400" b="1" dirty="0">
                <a:latin typeface="Calibri"/>
              </a:rPr>
              <a:t> </a:t>
            </a:r>
            <a:r>
              <a:rPr lang="it-IT" sz="2400" dirty="0">
                <a:latin typeface="Calibri"/>
              </a:rPr>
              <a:t>(110 spots for </a:t>
            </a:r>
            <a:r>
              <a:rPr lang="it-IT" sz="2400" dirty="0" err="1">
                <a:latin typeface="Calibri"/>
              </a:rPr>
              <a:t>Italian</a:t>
            </a:r>
            <a:r>
              <a:rPr lang="it-IT" sz="2400" dirty="0">
                <a:latin typeface="Calibri"/>
              </a:rPr>
              <a:t>/EU </a:t>
            </a:r>
            <a:r>
              <a:rPr lang="it-IT" sz="2400" dirty="0" err="1">
                <a:latin typeface="Calibri"/>
              </a:rPr>
              <a:t>nationals</a:t>
            </a:r>
            <a:r>
              <a:rPr lang="it-IT" sz="2400" dirty="0">
                <a:latin typeface="Calibri"/>
              </a:rPr>
              <a:t>, 30 for non-EU </a:t>
            </a:r>
            <a:r>
              <a:rPr lang="it-IT" sz="2400" dirty="0" err="1">
                <a:latin typeface="Calibri"/>
              </a:rPr>
              <a:t>nationals</a:t>
            </a:r>
            <a:r>
              <a:rPr lang="it-IT" sz="2400" dirty="0">
                <a:latin typeface="Calibri"/>
              </a:rPr>
              <a:t>/</a:t>
            </a:r>
            <a:r>
              <a:rPr lang="it-IT" sz="2400" dirty="0" err="1">
                <a:latin typeface="Calibri"/>
              </a:rPr>
              <a:t>residents</a:t>
            </a:r>
            <a:r>
              <a:rPr lang="it-IT" sz="2400" dirty="0">
                <a:latin typeface="Calibri"/>
              </a:rPr>
              <a:t>)</a:t>
            </a:r>
            <a:r>
              <a:rPr lang="en-US" sz="2400" dirty="0">
                <a:solidFill>
                  <a:srgbClr val="808080"/>
                </a:solidFill>
                <a:latin typeface="Calibri"/>
              </a:rPr>
              <a:t>​</a:t>
            </a:r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BFC9DCA-1B0D-38F3-1E94-2E4D929C16A3}"/>
              </a:ext>
            </a:extLst>
          </p:cNvPr>
          <p:cNvSpPr/>
          <p:nvPr/>
        </p:nvSpPr>
        <p:spPr>
          <a:xfrm>
            <a:off x="568515" y="3379124"/>
            <a:ext cx="11284323" cy="82923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Calibri"/>
              <a:cs typeface="Calibri"/>
            </a:endParaRPr>
          </a:p>
        </p:txBody>
      </p:sp>
      <p:pic>
        <p:nvPicPr>
          <p:cNvPr id="17" name="Graphic 16" descr="Cycle with people with solid fill">
            <a:extLst>
              <a:ext uri="{FF2B5EF4-FFF2-40B4-BE49-F238E27FC236}">
                <a16:creationId xmlns:a16="http://schemas.microsoft.com/office/drawing/2014/main" id="{811A3BBA-368D-DC83-11E2-42D53F4C02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0976" y="4383742"/>
            <a:ext cx="757519" cy="768724"/>
          </a:xfrm>
          <a:prstGeom prst="rect">
            <a:avLst/>
          </a:prstGeom>
        </p:spPr>
      </p:pic>
      <p:pic>
        <p:nvPicPr>
          <p:cNvPr id="18" name="Graphic 17" descr="Puzzle pieces with solid fill">
            <a:extLst>
              <a:ext uri="{FF2B5EF4-FFF2-40B4-BE49-F238E27FC236}">
                <a16:creationId xmlns:a16="http://schemas.microsoft.com/office/drawing/2014/main" id="{6BA0FCA2-7D0A-BE32-99D0-3F800AD44F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07358" y="3341594"/>
            <a:ext cx="791137" cy="82475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2F3097C-80AE-54C8-04EB-ECBF7E69A696}"/>
              </a:ext>
            </a:extLst>
          </p:cNvPr>
          <p:cNvSpPr txBox="1"/>
          <p:nvPr/>
        </p:nvSpPr>
        <p:spPr>
          <a:xfrm>
            <a:off x="1239371" y="3390900"/>
            <a:ext cx="1062093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14300" algn="just"/>
            <a:r>
              <a:rPr lang="it-IT" sz="2400" b="1" err="1">
                <a:latin typeface="Calibri"/>
              </a:rPr>
              <a:t>Different</a:t>
            </a:r>
            <a:r>
              <a:rPr lang="it-IT" sz="2400" b="1">
                <a:latin typeface="Calibri"/>
              </a:rPr>
              <a:t> </a:t>
            </a:r>
            <a:r>
              <a:rPr lang="it-IT" sz="2400" b="1" err="1">
                <a:latin typeface="Calibri"/>
              </a:rPr>
              <a:t>academic</a:t>
            </a:r>
            <a:r>
              <a:rPr lang="it-IT" sz="2400" b="1">
                <a:latin typeface="Calibri"/>
              </a:rPr>
              <a:t> backgrounds </a:t>
            </a:r>
            <a:r>
              <a:rPr lang="it-IT" sz="2400" b="1" err="1">
                <a:latin typeface="Calibri"/>
              </a:rPr>
              <a:t>welcomed</a:t>
            </a:r>
            <a:r>
              <a:rPr lang="it-IT" sz="2400" b="1">
                <a:latin typeface="Calibri"/>
              </a:rPr>
              <a:t>. </a:t>
            </a:r>
            <a:r>
              <a:rPr lang="it-IT" sz="2400" err="1">
                <a:latin typeface="Calibri"/>
              </a:rPr>
              <a:t>Provided</a:t>
            </a:r>
            <a:r>
              <a:rPr lang="it-IT" sz="2400">
                <a:latin typeface="Calibri"/>
              </a:rPr>
              <a:t> </a:t>
            </a:r>
            <a:r>
              <a:rPr lang="it-IT" sz="2400" err="1">
                <a:latin typeface="Calibri"/>
              </a:rPr>
              <a:t>that</a:t>
            </a:r>
            <a:r>
              <a:rPr lang="it-IT" sz="2400">
                <a:latin typeface="Calibri"/>
              </a:rPr>
              <a:t> </a:t>
            </a:r>
            <a:r>
              <a:rPr lang="it-IT" sz="2400" err="1">
                <a:latin typeface="Calibri"/>
              </a:rPr>
              <a:t>you</a:t>
            </a:r>
            <a:r>
              <a:rPr lang="it-IT" sz="2400">
                <a:latin typeface="Calibri"/>
              </a:rPr>
              <a:t> </a:t>
            </a:r>
            <a:r>
              <a:rPr lang="it-IT" sz="2400" err="1">
                <a:latin typeface="Calibri"/>
              </a:rPr>
              <a:t>meet</a:t>
            </a:r>
            <a:r>
              <a:rPr lang="it-IT" sz="2400">
                <a:latin typeface="Calibri"/>
              </a:rPr>
              <a:t> </a:t>
            </a:r>
            <a:r>
              <a:rPr lang="it-IT" sz="2400" err="1">
                <a:latin typeface="Calibri"/>
              </a:rPr>
              <a:t>certain</a:t>
            </a:r>
            <a:r>
              <a:rPr lang="it-IT" sz="2400">
                <a:latin typeface="Calibri"/>
              </a:rPr>
              <a:t> </a:t>
            </a:r>
            <a:endParaRPr lang="en-US"/>
          </a:p>
          <a:p>
            <a:pPr marL="114300" algn="just"/>
            <a:r>
              <a:rPr lang="it-IT" sz="2400" dirty="0" err="1">
                <a:latin typeface="Calibri"/>
              </a:rPr>
              <a:t>requirements</a:t>
            </a:r>
            <a:r>
              <a:rPr lang="it-IT" sz="2400" dirty="0">
                <a:latin typeface="Calibri"/>
              </a:rPr>
              <a:t> (</a:t>
            </a:r>
            <a:r>
              <a:rPr lang="it-IT" sz="2400" dirty="0" err="1">
                <a:latin typeface="Calibri"/>
              </a:rPr>
              <a:t>listed</a:t>
            </a:r>
            <a:r>
              <a:rPr lang="it-IT" sz="2400" dirty="0">
                <a:latin typeface="Calibri"/>
              </a:rPr>
              <a:t> in the Call for Applications). </a:t>
            </a:r>
            <a:r>
              <a:rPr lang="en-US" sz="2400" dirty="0">
                <a:solidFill>
                  <a:srgbClr val="808080"/>
                </a:solidFill>
                <a:latin typeface="Calibri"/>
              </a:rPr>
              <a:t>​</a:t>
            </a:r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7129BA1-5535-0609-78BC-D8D8B62FCAF8}"/>
              </a:ext>
            </a:extLst>
          </p:cNvPr>
          <p:cNvSpPr/>
          <p:nvPr/>
        </p:nvSpPr>
        <p:spPr>
          <a:xfrm>
            <a:off x="602132" y="4387653"/>
            <a:ext cx="11228294" cy="82923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Calibri"/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CD2DAA-842D-C7E1-2F15-80C19AA5F5F6}"/>
              </a:ext>
            </a:extLst>
          </p:cNvPr>
          <p:cNvSpPr txBox="1"/>
          <p:nvPr/>
        </p:nvSpPr>
        <p:spPr>
          <a:xfrm>
            <a:off x="1250576" y="4388224"/>
            <a:ext cx="1034078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14300" algn="just"/>
            <a:r>
              <a:rPr lang="it-IT" sz="2400" b="1" dirty="0">
                <a:latin typeface="Calibri"/>
              </a:rPr>
              <a:t>International</a:t>
            </a:r>
            <a:r>
              <a:rPr lang="it-IT" sz="2400" dirty="0">
                <a:latin typeface="Calibri"/>
              </a:rPr>
              <a:t>, </a:t>
            </a:r>
            <a:r>
              <a:rPr lang="it-IT" sz="2400" b="1" err="1">
                <a:latin typeface="Calibri"/>
              </a:rPr>
              <a:t>interdisciplinary</a:t>
            </a:r>
            <a:r>
              <a:rPr lang="it-IT" sz="2400" dirty="0">
                <a:latin typeface="Calibri"/>
              </a:rPr>
              <a:t> </a:t>
            </a:r>
            <a:r>
              <a:rPr lang="it-IT" sz="2400" err="1">
                <a:latin typeface="Calibri"/>
              </a:rPr>
              <a:t>programme</a:t>
            </a:r>
            <a:r>
              <a:rPr lang="it-IT" sz="2400" dirty="0">
                <a:latin typeface="Calibri"/>
              </a:rPr>
              <a:t>, </a:t>
            </a:r>
            <a:r>
              <a:rPr lang="it-IT" sz="2400" err="1">
                <a:latin typeface="Calibri"/>
              </a:rPr>
              <a:t>offering</a:t>
            </a:r>
            <a:r>
              <a:rPr lang="it-IT" sz="2400" dirty="0">
                <a:latin typeface="Calibri"/>
              </a:rPr>
              <a:t> </a:t>
            </a:r>
            <a:r>
              <a:rPr lang="it-IT" sz="2400" b="1" err="1">
                <a:latin typeface="Calibri"/>
              </a:rPr>
              <a:t>numerous</a:t>
            </a:r>
            <a:r>
              <a:rPr lang="it-IT" sz="2400" b="1" dirty="0">
                <a:latin typeface="Calibri"/>
              </a:rPr>
              <a:t> </a:t>
            </a:r>
            <a:r>
              <a:rPr lang="it-IT" sz="2400" b="1" err="1">
                <a:latin typeface="Calibri"/>
              </a:rPr>
              <a:t>opportunities</a:t>
            </a:r>
            <a:r>
              <a:rPr lang="it-IT" sz="2400" b="1" dirty="0">
                <a:latin typeface="Calibri"/>
              </a:rPr>
              <a:t>:</a:t>
            </a:r>
            <a:r>
              <a:rPr lang="it-IT" sz="2400" dirty="0">
                <a:latin typeface="Calibri"/>
              </a:rPr>
              <a:t> </a:t>
            </a:r>
            <a:r>
              <a:rPr lang="it-IT" sz="2400" b="1" dirty="0"/>
              <a:t>Double degree, </a:t>
            </a:r>
            <a:r>
              <a:rPr lang="it-IT" sz="2400" b="1" err="1"/>
              <a:t>exchanges</a:t>
            </a:r>
            <a:r>
              <a:rPr lang="it-IT" sz="2400" b="1" dirty="0"/>
              <a:t> and internships</a:t>
            </a:r>
            <a:endParaRPr lang="en-US" sz="2400" b="1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F8DADDE-B012-C034-566B-9531DD047A9F}"/>
              </a:ext>
            </a:extLst>
          </p:cNvPr>
          <p:cNvSpPr/>
          <p:nvPr/>
        </p:nvSpPr>
        <p:spPr>
          <a:xfrm>
            <a:off x="602132" y="5351358"/>
            <a:ext cx="11228294" cy="82923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Calibri"/>
              <a:cs typeface="Calibri"/>
            </a:endParaRPr>
          </a:p>
        </p:txBody>
      </p:sp>
      <p:pic>
        <p:nvPicPr>
          <p:cNvPr id="26" name="Graphic 25" descr="Globe outline">
            <a:extLst>
              <a:ext uri="{FF2B5EF4-FFF2-40B4-BE49-F238E27FC236}">
                <a16:creationId xmlns:a16="http://schemas.microsoft.com/office/drawing/2014/main" id="{DAE4D248-11C7-C14C-A352-33849E99461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5800" y="5425888"/>
            <a:ext cx="679077" cy="67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03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d58c88d89e_1_18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it-IT" sz="2800"/>
              <a:t>BEFORE WE BEGIN…</a:t>
            </a:r>
            <a:endParaRPr sz="2800"/>
          </a:p>
        </p:txBody>
      </p:sp>
      <p:sp>
        <p:nvSpPr>
          <p:cNvPr id="43" name="Google Shape;43;g1d58c88d89e_1_18"/>
          <p:cNvSpPr txBox="1">
            <a:spLocks noGrp="1"/>
          </p:cNvSpPr>
          <p:nvPr>
            <p:ph type="body" sz="quarter" idx="11"/>
          </p:nvPr>
        </p:nvSpPr>
        <p:spPr>
          <a:xfrm>
            <a:off x="527051" y="2376059"/>
            <a:ext cx="8278934" cy="210588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spcBef>
                <a:spcPts val="360"/>
              </a:spcBef>
              <a:spcAft>
                <a:spcPts val="0"/>
              </a:spcAft>
              <a:buSzPts val="2200"/>
              <a:buChar char="-"/>
            </a:pPr>
            <a:r>
              <a:rPr lang="it-IT" sz="2200" b="1" err="1"/>
              <a:t>Leave</a:t>
            </a:r>
            <a:r>
              <a:rPr lang="it-IT" sz="2200" b="1"/>
              <a:t> </a:t>
            </a:r>
            <a:r>
              <a:rPr lang="it-IT" sz="2200" b="1" err="1"/>
              <a:t>your</a:t>
            </a:r>
            <a:r>
              <a:rPr lang="it-IT" sz="2200" b="1"/>
              <a:t> </a:t>
            </a:r>
            <a:r>
              <a:rPr lang="it-IT" sz="2200" b="1" err="1"/>
              <a:t>questions</a:t>
            </a:r>
            <a:r>
              <a:rPr lang="it-IT" sz="2200" b="1"/>
              <a:t> in the chat</a:t>
            </a:r>
            <a:r>
              <a:rPr lang="it-IT" sz="2200"/>
              <a:t>! </a:t>
            </a:r>
            <a:r>
              <a:rPr lang="it-IT" sz="2200" err="1"/>
              <a:t>Questions</a:t>
            </a:r>
            <a:r>
              <a:rPr lang="it-IT" sz="2200"/>
              <a:t> </a:t>
            </a:r>
            <a:r>
              <a:rPr lang="it-IT" sz="2200" err="1"/>
              <a:t>will</a:t>
            </a:r>
            <a:r>
              <a:rPr lang="it-IT" sz="2200"/>
              <a:t> be </a:t>
            </a:r>
            <a:r>
              <a:rPr lang="it-IT" sz="2200" err="1"/>
              <a:t>answered</a:t>
            </a:r>
            <a:r>
              <a:rPr lang="it-IT" sz="2200"/>
              <a:t> </a:t>
            </a:r>
            <a:r>
              <a:rPr lang="it-IT" sz="2200" err="1"/>
              <a:t>at</a:t>
            </a:r>
            <a:r>
              <a:rPr lang="it-IT" sz="2200"/>
              <a:t> the end of the </a:t>
            </a:r>
            <a:r>
              <a:rPr lang="it-IT" sz="2200" err="1"/>
              <a:t>presentation</a:t>
            </a:r>
            <a:endParaRPr sz="22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200"/>
          </a:p>
          <a:p>
            <a:pPr marL="457200" indent="-368300">
              <a:spcBef>
                <a:spcPts val="360"/>
              </a:spcBef>
              <a:buSzPts val="2200"/>
              <a:buChar char="-"/>
            </a:pPr>
            <a:r>
              <a:rPr lang="it-IT" sz="2200" b="1"/>
              <a:t>Join </a:t>
            </a:r>
            <a:r>
              <a:rPr lang="it-IT" sz="2200" b="1" err="1"/>
              <a:t>us</a:t>
            </a:r>
            <a:r>
              <a:rPr lang="it-IT" sz="2200" b="1"/>
              <a:t> </a:t>
            </a:r>
            <a:r>
              <a:rPr lang="it-IT" sz="2200" b="1" err="1"/>
              <a:t>at</a:t>
            </a:r>
            <a:r>
              <a:rPr lang="it-IT" sz="2200" b="1"/>
              <a:t> 4pm for the </a:t>
            </a:r>
            <a:r>
              <a:rPr lang="it-IT" sz="2200" b="1" err="1"/>
              <a:t>Student</a:t>
            </a:r>
            <a:r>
              <a:rPr lang="it-IT" sz="2200" b="1"/>
              <a:t> Café</a:t>
            </a:r>
            <a:r>
              <a:rPr lang="it-IT" sz="2200" b="1">
                <a:cs typeface="Calibri"/>
              </a:rPr>
              <a:t> </a:t>
            </a:r>
            <a:r>
              <a:rPr lang="it-IT" sz="2200">
                <a:cs typeface="Calibri"/>
              </a:rPr>
              <a:t>to </a:t>
            </a:r>
            <a:r>
              <a:rPr lang="it-IT" sz="2200" err="1">
                <a:cs typeface="Calibri"/>
              </a:rPr>
              <a:t>hear</a:t>
            </a:r>
            <a:r>
              <a:rPr lang="it-IT" sz="2200">
                <a:cs typeface="Calibri"/>
              </a:rPr>
              <a:t> the </a:t>
            </a:r>
            <a:r>
              <a:rPr lang="it-IT" sz="2200" err="1">
                <a:cs typeface="Calibri"/>
              </a:rPr>
              <a:t>testimonies</a:t>
            </a:r>
            <a:r>
              <a:rPr lang="it-IT" sz="2200">
                <a:cs typeface="Calibri"/>
              </a:rPr>
              <a:t> from </a:t>
            </a:r>
            <a:r>
              <a:rPr lang="it-IT" sz="2200" err="1">
                <a:cs typeface="Calibri"/>
              </a:rPr>
              <a:t>our</a:t>
            </a:r>
            <a:r>
              <a:rPr lang="it-IT" sz="2200">
                <a:cs typeface="Calibri"/>
              </a:rPr>
              <a:t> </a:t>
            </a:r>
            <a:r>
              <a:rPr lang="it-IT" sz="2200" err="1">
                <a:cs typeface="Calibri"/>
              </a:rPr>
              <a:t>students</a:t>
            </a:r>
            <a:r>
              <a:rPr lang="it-IT" sz="2200">
                <a:cs typeface="Calibri"/>
              </a:rPr>
              <a:t> and </a:t>
            </a:r>
            <a:r>
              <a:rPr lang="it-IT" sz="2200" err="1">
                <a:cs typeface="Calibri"/>
              </a:rPr>
              <a:t>recent</a:t>
            </a:r>
            <a:r>
              <a:rPr lang="it-IT" sz="2200">
                <a:cs typeface="Calibri"/>
              </a:rPr>
              <a:t> </a:t>
            </a:r>
            <a:r>
              <a:rPr lang="it-IT" sz="2200" err="1">
                <a:cs typeface="Calibri"/>
              </a:rPr>
              <a:t>graduates</a:t>
            </a:r>
            <a:r>
              <a:rPr lang="it-IT" sz="2200">
                <a:cs typeface="Calibri"/>
              </a:rPr>
              <a:t>.</a:t>
            </a:r>
          </a:p>
        </p:txBody>
      </p:sp>
      <p:pic>
        <p:nvPicPr>
          <p:cNvPr id="2" name="Picture 1" descr="A group of pink and yellow speech bubbles&#10;&#10;Description automatically generated">
            <a:extLst>
              <a:ext uri="{FF2B5EF4-FFF2-40B4-BE49-F238E27FC236}">
                <a16:creationId xmlns:a16="http://schemas.microsoft.com/office/drawing/2014/main" id="{7DF5F30C-0230-A537-4A7E-05274182A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6524" y="476674"/>
            <a:ext cx="2638425" cy="26574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80BEDB0F-67CE-AF19-37F5-2675C2A172B4}"/>
              </a:ext>
            </a:extLst>
          </p:cNvPr>
          <p:cNvSpPr/>
          <p:nvPr/>
        </p:nvSpPr>
        <p:spPr>
          <a:xfrm>
            <a:off x="527051" y="4280955"/>
            <a:ext cx="10881977" cy="12331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BEBE1F73-E9E1-307D-333C-D50AE4CAC3A6}"/>
              </a:ext>
            </a:extLst>
          </p:cNvPr>
          <p:cNvSpPr/>
          <p:nvPr/>
        </p:nvSpPr>
        <p:spPr>
          <a:xfrm>
            <a:off x="527051" y="2927757"/>
            <a:ext cx="10781309" cy="123318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D03EB81C-A6CD-5163-C321-AE95126A586B}"/>
              </a:ext>
            </a:extLst>
          </p:cNvPr>
          <p:cNvSpPr/>
          <p:nvPr/>
        </p:nvSpPr>
        <p:spPr>
          <a:xfrm>
            <a:off x="527051" y="1412875"/>
            <a:ext cx="9791408" cy="13890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Google Shape;58;g1d54181c591_2_33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it-IT" sz="2800"/>
              <a:t>THREE CURRICULA</a:t>
            </a:r>
            <a:endParaRPr sz="2800"/>
          </a:p>
        </p:txBody>
      </p:sp>
      <p:sp>
        <p:nvSpPr>
          <p:cNvPr id="59" name="Google Shape;59;g1d54181c591_2_33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000" b="1"/>
              <a:t>International Affairs (IA)</a:t>
            </a:r>
            <a:endParaRPr sz="2000"/>
          </a:p>
          <a:p>
            <a:pPr marL="457200" lvl="0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it-IT"/>
              <a:t>Focus on </a:t>
            </a:r>
            <a:r>
              <a:rPr lang="it-IT" err="1"/>
              <a:t>geopolitical</a:t>
            </a:r>
            <a:r>
              <a:rPr lang="it-IT"/>
              <a:t> </a:t>
            </a:r>
            <a:r>
              <a:rPr lang="it-IT" err="1"/>
              <a:t>strategies</a:t>
            </a:r>
            <a:r>
              <a:rPr lang="it-IT"/>
              <a:t>, </a:t>
            </a:r>
            <a:r>
              <a:rPr lang="it-IT" err="1"/>
              <a:t>conflict</a:t>
            </a:r>
            <a:r>
              <a:rPr lang="it-IT"/>
              <a:t> </a:t>
            </a:r>
            <a:r>
              <a:rPr lang="it-IT" err="1"/>
              <a:t>mediation</a:t>
            </a:r>
            <a:r>
              <a:rPr lang="it-IT"/>
              <a:t> and security </a:t>
            </a:r>
            <a:r>
              <a:rPr lang="it-IT" err="1"/>
              <a:t>policies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it-IT" err="1"/>
              <a:t>Various</a:t>
            </a:r>
            <a:r>
              <a:rPr lang="it-IT"/>
              <a:t> </a:t>
            </a:r>
            <a:r>
              <a:rPr lang="it-IT" err="1"/>
              <a:t>courses</a:t>
            </a:r>
            <a:r>
              <a:rPr lang="it-IT"/>
              <a:t> from </a:t>
            </a:r>
            <a:r>
              <a:rPr lang="it-IT" err="1"/>
              <a:t>different</a:t>
            </a:r>
            <a:r>
              <a:rPr lang="it-IT"/>
              <a:t> </a:t>
            </a:r>
            <a:r>
              <a:rPr lang="it-IT" err="1"/>
              <a:t>fields</a:t>
            </a:r>
            <a:r>
              <a:rPr lang="it-IT"/>
              <a:t>: </a:t>
            </a:r>
            <a:r>
              <a:rPr lang="it-IT" err="1"/>
              <a:t>politics</a:t>
            </a:r>
            <a:r>
              <a:rPr lang="it-IT"/>
              <a:t>, </a:t>
            </a:r>
            <a:r>
              <a:rPr lang="it-IT" err="1"/>
              <a:t>economics</a:t>
            </a:r>
            <a:r>
              <a:rPr lang="it-IT"/>
              <a:t>, </a:t>
            </a:r>
            <a:r>
              <a:rPr lang="it-IT" err="1"/>
              <a:t>history</a:t>
            </a:r>
            <a:r>
              <a:rPr lang="it-IT"/>
              <a:t> and area </a:t>
            </a:r>
            <a:r>
              <a:rPr lang="it-IT" err="1"/>
              <a:t>studies</a:t>
            </a:r>
            <a:r>
              <a:rPr lang="it-IT"/>
              <a:t>, </a:t>
            </a:r>
            <a:r>
              <a:rPr lang="it-IT" err="1"/>
              <a:t>sociology</a:t>
            </a:r>
            <a:r>
              <a:rPr lang="it-IT"/>
              <a:t>, law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000" b="1" err="1"/>
              <a:t>European</a:t>
            </a:r>
            <a:r>
              <a:rPr lang="it-IT" sz="2000" b="1"/>
              <a:t> Affairs (EUA)</a:t>
            </a:r>
            <a:endParaRPr sz="2000" b="1"/>
          </a:p>
          <a:p>
            <a:pPr marL="457200" lvl="0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it-IT"/>
              <a:t>Focus on EU </a:t>
            </a:r>
            <a:r>
              <a:rPr lang="it-IT" err="1"/>
              <a:t>integration</a:t>
            </a:r>
            <a:r>
              <a:rPr lang="it-IT"/>
              <a:t> </a:t>
            </a:r>
            <a:r>
              <a:rPr lang="it-IT" err="1"/>
              <a:t>politics</a:t>
            </a:r>
            <a:r>
              <a:rPr lang="it-IT"/>
              <a:t>, </a:t>
            </a:r>
            <a:r>
              <a:rPr lang="it-IT" err="1"/>
              <a:t>policies</a:t>
            </a:r>
            <a:r>
              <a:rPr lang="it-IT"/>
              <a:t>, and </a:t>
            </a:r>
            <a:r>
              <a:rPr lang="it-IT" err="1"/>
              <a:t>institutions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it-IT"/>
              <a:t>Courses from 4 macro-</a:t>
            </a:r>
            <a:r>
              <a:rPr lang="it-IT" err="1"/>
              <a:t>areas</a:t>
            </a:r>
            <a:r>
              <a:rPr lang="it-IT"/>
              <a:t>: </a:t>
            </a:r>
            <a:r>
              <a:rPr lang="it-IT" err="1"/>
              <a:t>political</a:t>
            </a:r>
            <a:r>
              <a:rPr lang="it-IT"/>
              <a:t> science, </a:t>
            </a:r>
            <a:r>
              <a:rPr lang="it-IT" err="1"/>
              <a:t>economics</a:t>
            </a:r>
            <a:r>
              <a:rPr lang="it-IT"/>
              <a:t>, area studies and </a:t>
            </a:r>
            <a:r>
              <a:rPr lang="it-IT" err="1"/>
              <a:t>European</a:t>
            </a:r>
            <a:r>
              <a:rPr lang="it-IT"/>
              <a:t> </a:t>
            </a:r>
            <a:r>
              <a:rPr lang="it-IT" err="1"/>
              <a:t>politics</a:t>
            </a:r>
            <a:r>
              <a:rPr lang="it-IT"/>
              <a:t> and institutions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000" b="1"/>
              <a:t>Crime, </a:t>
            </a:r>
            <a:r>
              <a:rPr lang="it-IT" sz="2000" b="1" err="1"/>
              <a:t>Justice</a:t>
            </a:r>
            <a:r>
              <a:rPr lang="it-IT" sz="2000" b="1"/>
              <a:t> and Security (CJS)</a:t>
            </a:r>
            <a:endParaRPr sz="2000" b="1"/>
          </a:p>
          <a:p>
            <a:pPr marL="457200" lvl="0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it-IT"/>
              <a:t>Focus on </a:t>
            </a:r>
            <a:r>
              <a:rPr lang="it-IT" err="1"/>
              <a:t>transnational</a:t>
            </a:r>
            <a:r>
              <a:rPr lang="it-IT"/>
              <a:t> crime, </a:t>
            </a:r>
            <a:r>
              <a:rPr lang="it-IT" err="1"/>
              <a:t>its</a:t>
            </a:r>
            <a:r>
              <a:rPr lang="it-IT"/>
              <a:t> </a:t>
            </a:r>
            <a:r>
              <a:rPr lang="it-IT" err="1"/>
              <a:t>impacts</a:t>
            </a:r>
            <a:r>
              <a:rPr lang="it-IT"/>
              <a:t> on (inter)</a:t>
            </a:r>
            <a:r>
              <a:rPr lang="it-IT" err="1"/>
              <a:t>national</a:t>
            </a:r>
            <a:r>
              <a:rPr lang="it-IT"/>
              <a:t> security and </a:t>
            </a:r>
            <a:r>
              <a:rPr lang="it-IT" err="1"/>
              <a:t>related</a:t>
            </a:r>
            <a:r>
              <a:rPr lang="it-IT"/>
              <a:t> law </a:t>
            </a:r>
            <a:r>
              <a:rPr lang="it-IT" err="1"/>
              <a:t>enforcement</a:t>
            </a:r>
            <a:r>
              <a:rPr lang="it-IT"/>
              <a:t> </a:t>
            </a:r>
            <a:r>
              <a:rPr lang="it-IT" err="1"/>
              <a:t>policies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it-IT" err="1"/>
              <a:t>Various</a:t>
            </a:r>
            <a:r>
              <a:rPr lang="it-IT"/>
              <a:t> </a:t>
            </a:r>
            <a:r>
              <a:rPr lang="it-IT" err="1"/>
              <a:t>courses</a:t>
            </a:r>
            <a:r>
              <a:rPr lang="it-IT"/>
              <a:t> from </a:t>
            </a:r>
            <a:r>
              <a:rPr lang="it-IT" err="1"/>
              <a:t>different</a:t>
            </a:r>
            <a:r>
              <a:rPr lang="it-IT"/>
              <a:t> </a:t>
            </a:r>
            <a:r>
              <a:rPr lang="it-IT" err="1"/>
              <a:t>fields</a:t>
            </a:r>
            <a:r>
              <a:rPr lang="it-IT"/>
              <a:t>: </a:t>
            </a:r>
            <a:r>
              <a:rPr lang="it-IT" err="1"/>
              <a:t>politics</a:t>
            </a:r>
            <a:r>
              <a:rPr lang="it-IT"/>
              <a:t>, </a:t>
            </a:r>
            <a:r>
              <a:rPr lang="it-IT" err="1"/>
              <a:t>sociology</a:t>
            </a:r>
            <a:r>
              <a:rPr lang="it-IT"/>
              <a:t>, </a:t>
            </a:r>
            <a:r>
              <a:rPr lang="it-IT" err="1"/>
              <a:t>criminology</a:t>
            </a:r>
            <a:r>
              <a:rPr lang="it-IT"/>
              <a:t>. Special focus on </a:t>
            </a:r>
            <a:r>
              <a:rPr lang="it-IT" err="1"/>
              <a:t>legal</a:t>
            </a:r>
            <a:r>
              <a:rPr lang="it-IT"/>
              <a:t> </a:t>
            </a:r>
            <a:r>
              <a:rPr lang="it-IT" err="1"/>
              <a:t>theory</a:t>
            </a:r>
            <a:r>
              <a:rPr lang="it-IT"/>
              <a:t> and </a:t>
            </a:r>
            <a:r>
              <a:rPr lang="it-IT" err="1"/>
              <a:t>analysis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d54181c591_2_40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it-IT" sz="2800"/>
              <a:t>STRUCTURE - YEAR 1 </a:t>
            </a:r>
            <a:r>
              <a:rPr lang="it-IT"/>
              <a:t>(</a:t>
            </a:r>
            <a:r>
              <a:rPr lang="it-IT" err="1"/>
              <a:t>based</a:t>
            </a:r>
            <a:r>
              <a:rPr lang="it-IT"/>
              <a:t> on </a:t>
            </a:r>
            <a:r>
              <a:rPr lang="it-IT" err="1"/>
              <a:t>a.y</a:t>
            </a:r>
            <a:r>
              <a:rPr lang="it-IT"/>
              <a:t>. 2023/24)</a:t>
            </a:r>
            <a:endParaRPr/>
          </a:p>
        </p:txBody>
      </p:sp>
      <p:graphicFrame>
        <p:nvGraphicFramePr>
          <p:cNvPr id="65" name="Google Shape;65;g1d54181c591_2_40"/>
          <p:cNvGraphicFramePr/>
          <p:nvPr>
            <p:extLst>
              <p:ext uri="{D42A27DB-BD31-4B8C-83A1-F6EECF244321}">
                <p14:modId xmlns:p14="http://schemas.microsoft.com/office/powerpoint/2010/main" val="2274840028"/>
              </p:ext>
            </p:extLst>
          </p:nvPr>
        </p:nvGraphicFramePr>
        <p:xfrm>
          <a:off x="527051" y="915743"/>
          <a:ext cx="10287000" cy="4799318"/>
        </p:xfrm>
        <a:graphic>
          <a:graphicData uri="http://schemas.openxmlformats.org/drawingml/2006/table">
            <a:tbl>
              <a:tblPr>
                <a:noFill/>
                <a:tableStyleId>{40675FD3-E313-48FD-904E-58B24B3F1A5A}</a:tableStyleId>
              </a:tblPr>
              <a:tblGrid>
                <a:gridCol w="71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8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86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3318">
                <a:tc rowSpan="9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b="1"/>
                        <a:t>Y</a:t>
                      </a: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b="1"/>
                        <a:t>E</a:t>
                      </a: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b="1"/>
                        <a:t>A</a:t>
                      </a: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b="1"/>
                        <a:t>R</a:t>
                      </a: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b="1"/>
                        <a:t>1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b="1"/>
                        <a:t>International Affairs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b="1" err="1"/>
                        <a:t>European</a:t>
                      </a:r>
                      <a:r>
                        <a:rPr lang="it-IT" b="1"/>
                        <a:t> Affairs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b="1"/>
                        <a:t>Crime, Justice, and Security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8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err="1"/>
                        <a:t>Evolution</a:t>
                      </a:r>
                      <a:r>
                        <a:rPr lang="it-IT"/>
                        <a:t> of the International System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8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Research Methods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88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>
                          <a:solidFill>
                            <a:schemeClr val="dk1"/>
                          </a:solidFill>
                        </a:rPr>
                        <a:t>Political Science field - 1 course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Politics of European Institutions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Politics, Violence and Crime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88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>
                          <a:solidFill>
                            <a:schemeClr val="dk1"/>
                          </a:solidFill>
                        </a:rPr>
                        <a:t>History field - 1 course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Europe in World Politics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History of Globalisation and Crime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28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1 among listed courses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EU Constitutional Law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>
                          <a:solidFill>
                            <a:schemeClr val="dk1"/>
                          </a:solidFill>
                        </a:rPr>
                        <a:t>Sociology field - 1 course</a:t>
                      </a:r>
                      <a:endParaRPr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28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err="1">
                          <a:solidFill>
                            <a:schemeClr val="dk1"/>
                          </a:solidFill>
                        </a:rPr>
                        <a:t>Economics</a:t>
                      </a:r>
                      <a:r>
                        <a:rPr lang="it-IT">
                          <a:solidFill>
                            <a:schemeClr val="dk1"/>
                          </a:solidFill>
                        </a:rPr>
                        <a:t> field - 1 </a:t>
                      </a:r>
                      <a:r>
                        <a:rPr lang="it-IT" err="1">
                          <a:solidFill>
                            <a:schemeClr val="dk1"/>
                          </a:solidFill>
                        </a:rPr>
                        <a:t>course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28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>
                          <a:solidFill>
                            <a:schemeClr val="dk1"/>
                          </a:solidFill>
                        </a:rPr>
                        <a:t>Language </a:t>
                      </a:r>
                      <a:r>
                        <a:rPr lang="it-IT" err="1">
                          <a:solidFill>
                            <a:schemeClr val="dk1"/>
                          </a:solidFill>
                        </a:rPr>
                        <a:t>course</a:t>
                      </a:r>
                      <a:r>
                        <a:rPr lang="it-IT">
                          <a:solidFill>
                            <a:schemeClr val="dk1"/>
                          </a:solidFill>
                        </a:rPr>
                        <a:t> (French, Spanish or </a:t>
                      </a:r>
                      <a:r>
                        <a:rPr lang="it-IT" err="1">
                          <a:solidFill>
                            <a:schemeClr val="dk1"/>
                          </a:solidFill>
                        </a:rPr>
                        <a:t>German</a:t>
                      </a:r>
                      <a:r>
                        <a:rPr lang="it-IT">
                          <a:solidFill>
                            <a:schemeClr val="dk1"/>
                          </a:solidFill>
                        </a:rPr>
                        <a:t>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28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>
                          <a:solidFill>
                            <a:schemeClr val="dk1"/>
                          </a:solidFill>
                        </a:rPr>
                        <a:t>Data Science Workshop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6" name="Google Shape;66;g1d54181c591_2_40"/>
          <p:cNvSpPr/>
          <p:nvPr/>
        </p:nvSpPr>
        <p:spPr>
          <a:xfrm>
            <a:off x="527051" y="5818207"/>
            <a:ext cx="1926000" cy="248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 err="1"/>
              <a:t>Mandatory</a:t>
            </a:r>
            <a:r>
              <a:rPr lang="it-IT" i="1"/>
              <a:t> </a:t>
            </a:r>
            <a:r>
              <a:rPr lang="it-IT" i="1" err="1"/>
              <a:t>courses</a:t>
            </a:r>
            <a:endParaRPr i="1"/>
          </a:p>
        </p:txBody>
      </p:sp>
      <p:sp>
        <p:nvSpPr>
          <p:cNvPr id="67" name="Google Shape;67;g1d54181c591_2_40"/>
          <p:cNvSpPr/>
          <p:nvPr/>
        </p:nvSpPr>
        <p:spPr>
          <a:xfrm>
            <a:off x="3388984" y="5818207"/>
            <a:ext cx="1926000" cy="2481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/>
              <a:t>Elective courses</a:t>
            </a:r>
            <a:endParaRPr i="1"/>
          </a:p>
        </p:txBody>
      </p:sp>
      <p:sp>
        <p:nvSpPr>
          <p:cNvPr id="68" name="Google Shape;68;g1d54181c591_2_40"/>
          <p:cNvSpPr/>
          <p:nvPr/>
        </p:nvSpPr>
        <p:spPr>
          <a:xfrm>
            <a:off x="6138517" y="5818207"/>
            <a:ext cx="1926000" cy="2481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/>
              <a:t>Language </a:t>
            </a:r>
            <a:r>
              <a:rPr lang="it-IT" i="1" err="1"/>
              <a:t>course</a:t>
            </a:r>
            <a:endParaRPr i="1"/>
          </a:p>
        </p:txBody>
      </p:sp>
      <p:sp>
        <p:nvSpPr>
          <p:cNvPr id="69" name="Google Shape;69;g1d54181c591_2_40"/>
          <p:cNvSpPr/>
          <p:nvPr/>
        </p:nvSpPr>
        <p:spPr>
          <a:xfrm>
            <a:off x="8888051" y="5818207"/>
            <a:ext cx="1926000" cy="2481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/>
              <a:t>Workshop</a:t>
            </a:r>
            <a:endParaRPr i="1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E907F7F-7D7C-774F-BA31-FB11D7E6F9EF}"/>
              </a:ext>
            </a:extLst>
          </p:cNvPr>
          <p:cNvSpPr txBox="1"/>
          <p:nvPr/>
        </p:nvSpPr>
        <p:spPr>
          <a:xfrm>
            <a:off x="2068286" y="6150493"/>
            <a:ext cx="805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/>
              <a:t>For curriculum IA, multiple «Tracks» by </a:t>
            </a:r>
            <a:r>
              <a:rPr lang="it-IT" sz="1200" b="1" err="1"/>
              <a:t>different</a:t>
            </a:r>
            <a:r>
              <a:rPr lang="it-IT" sz="1200" b="1"/>
              <a:t> </a:t>
            </a:r>
            <a:r>
              <a:rPr lang="it-IT" sz="1200" b="1" err="1"/>
              <a:t>combining</a:t>
            </a:r>
            <a:r>
              <a:rPr lang="it-IT" sz="1200" b="1"/>
              <a:t> </a:t>
            </a:r>
            <a:r>
              <a:rPr lang="it-IT" sz="1200" b="1" err="1"/>
              <a:t>courses</a:t>
            </a:r>
            <a:r>
              <a:rPr lang="it-IT" sz="1200" b="1"/>
              <a:t>: </a:t>
            </a:r>
          </a:p>
          <a:p>
            <a:pPr algn="ctr"/>
            <a:r>
              <a:rPr lang="it-IT" sz="1200" b="1"/>
              <a:t>e.g. Data and </a:t>
            </a:r>
            <a:r>
              <a:rPr lang="it-IT" sz="1200" b="1" err="1"/>
              <a:t>Cybernetics</a:t>
            </a:r>
            <a:r>
              <a:rPr lang="it-IT" sz="1200" b="1"/>
              <a:t> for IR; War and </a:t>
            </a:r>
            <a:r>
              <a:rPr lang="it-IT" sz="1200" b="1" err="1"/>
              <a:t>Peace</a:t>
            </a:r>
            <a:r>
              <a:rPr lang="it-IT" sz="1200" b="1"/>
              <a:t> in IR; </a:t>
            </a:r>
            <a:r>
              <a:rPr lang="it-IT" sz="1200" b="1" err="1"/>
              <a:t>Economics</a:t>
            </a:r>
            <a:r>
              <a:rPr lang="it-IT" sz="1200" b="1"/>
              <a:t> and Environment in IR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d54181c591_2_96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it-IT" sz="2800"/>
              <a:t>STRUCTURE - YEAR 2 </a:t>
            </a:r>
            <a:r>
              <a:rPr lang="it-IT"/>
              <a:t>(</a:t>
            </a:r>
            <a:r>
              <a:rPr lang="it-IT" err="1"/>
              <a:t>based</a:t>
            </a:r>
            <a:r>
              <a:rPr lang="it-IT"/>
              <a:t> on </a:t>
            </a:r>
            <a:r>
              <a:rPr lang="it-IT" err="1"/>
              <a:t>a.y</a:t>
            </a:r>
            <a:r>
              <a:rPr lang="it-IT"/>
              <a:t>. 2022/23)</a:t>
            </a:r>
            <a:endParaRPr/>
          </a:p>
        </p:txBody>
      </p:sp>
      <p:graphicFrame>
        <p:nvGraphicFramePr>
          <p:cNvPr id="75" name="Google Shape;75;g1d54181c591_2_96"/>
          <p:cNvGraphicFramePr/>
          <p:nvPr/>
        </p:nvGraphicFramePr>
        <p:xfrm>
          <a:off x="527050" y="1361160"/>
          <a:ext cx="10287000" cy="3998810"/>
        </p:xfrm>
        <a:graphic>
          <a:graphicData uri="http://schemas.openxmlformats.org/drawingml/2006/table">
            <a:tbl>
              <a:tblPr>
                <a:noFill/>
                <a:tableStyleId>{40675FD3-E313-48FD-904E-58B24B3F1A5A}</a:tableStyleId>
              </a:tblPr>
              <a:tblGrid>
                <a:gridCol w="71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8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86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3725">
                <a:tc row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b="1"/>
                        <a:t>Y</a:t>
                      </a: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b="1"/>
                        <a:t>E</a:t>
                      </a: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b="1"/>
                        <a:t>A</a:t>
                      </a: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b="1"/>
                        <a:t>R</a:t>
                      </a: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b="1"/>
                        <a:t>2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b="1"/>
                        <a:t>International Affairs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b="1"/>
                        <a:t>European Affairs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b="1"/>
                        <a:t>Crime, Justice, and Security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2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THESIS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D2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4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Workshop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8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>
                          <a:solidFill>
                            <a:schemeClr val="dk1"/>
                          </a:solidFill>
                        </a:rPr>
                        <a:t>History field - 1 course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1 among listed courses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>
                          <a:solidFill>
                            <a:schemeClr val="dk1"/>
                          </a:solidFill>
                        </a:rPr>
                        <a:t>1 among listed courses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1 among listed courses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2 among listed courses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>
                          <a:solidFill>
                            <a:schemeClr val="dk1"/>
                          </a:solidFill>
                        </a:rPr>
                        <a:t>1 among listed courses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4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1 among listed courses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>
                          <a:solidFill>
                            <a:schemeClr val="dk1"/>
                          </a:solidFill>
                        </a:rPr>
                        <a:t>1 among listed courses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Free credits - </a:t>
                      </a:r>
                      <a:r>
                        <a:rPr lang="it-IT" err="1"/>
                        <a:t>electives</a:t>
                      </a:r>
                      <a:r>
                        <a:rPr lang="it-IT"/>
                        <a:t>, internship(s), JHU </a:t>
                      </a:r>
                      <a:r>
                        <a:rPr lang="it-IT" err="1"/>
                        <a:t>elective</a:t>
                      </a:r>
                      <a:r>
                        <a:rPr lang="it-IT"/>
                        <a:t> </a:t>
                      </a:r>
                      <a:r>
                        <a:rPr lang="it-IT" err="1"/>
                        <a:t>course</a:t>
                      </a:r>
                      <a:r>
                        <a:rPr lang="it-IT"/>
                        <a:t>, etc.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6" name="Google Shape;76;g1d54181c591_2_96"/>
          <p:cNvSpPr/>
          <p:nvPr/>
        </p:nvSpPr>
        <p:spPr>
          <a:xfrm>
            <a:off x="527050" y="5676075"/>
            <a:ext cx="1926000" cy="2481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 err="1"/>
              <a:t>Master’s</a:t>
            </a:r>
            <a:r>
              <a:rPr lang="it-IT" i="1"/>
              <a:t> Thesis</a:t>
            </a:r>
            <a:endParaRPr i="1"/>
          </a:p>
        </p:txBody>
      </p:sp>
      <p:sp>
        <p:nvSpPr>
          <p:cNvPr id="77" name="Google Shape;77;g1d54181c591_2_96"/>
          <p:cNvSpPr/>
          <p:nvPr/>
        </p:nvSpPr>
        <p:spPr>
          <a:xfrm>
            <a:off x="3295242" y="5662072"/>
            <a:ext cx="1926000" cy="2481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/>
              <a:t>Elective courses</a:t>
            </a:r>
            <a:endParaRPr i="1"/>
          </a:p>
        </p:txBody>
      </p:sp>
      <p:sp>
        <p:nvSpPr>
          <p:cNvPr id="78" name="Google Shape;78;g1d54181c591_2_96"/>
          <p:cNvSpPr/>
          <p:nvPr/>
        </p:nvSpPr>
        <p:spPr>
          <a:xfrm>
            <a:off x="6121839" y="5676075"/>
            <a:ext cx="1926000" cy="2481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/>
              <a:t>Free credits</a:t>
            </a:r>
            <a:endParaRPr i="1"/>
          </a:p>
        </p:txBody>
      </p:sp>
      <p:sp>
        <p:nvSpPr>
          <p:cNvPr id="79" name="Google Shape;79;g1d54181c591_2_96"/>
          <p:cNvSpPr/>
          <p:nvPr/>
        </p:nvSpPr>
        <p:spPr>
          <a:xfrm>
            <a:off x="8888050" y="5676075"/>
            <a:ext cx="1926000" cy="2481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/>
              <a:t>Workshop</a:t>
            </a:r>
            <a:endParaRPr i="1"/>
          </a:p>
        </p:txBody>
      </p:sp>
      <p:sp>
        <p:nvSpPr>
          <p:cNvPr id="80" name="Google Shape;80;g1d54181c591_2_96"/>
          <p:cNvSpPr txBox="1"/>
          <p:nvPr/>
        </p:nvSpPr>
        <p:spPr>
          <a:xfrm>
            <a:off x="1586955" y="5998434"/>
            <a:ext cx="9113340" cy="483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it-IT" b="1">
                <a:solidFill>
                  <a:schemeClr val="dk1"/>
                </a:solidFill>
              </a:rPr>
              <a:t>More on the </a:t>
            </a:r>
            <a:r>
              <a:rPr lang="it-IT" b="1" u="sng" err="1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structure</a:t>
            </a:r>
            <a:r>
              <a:rPr lang="it-IT" b="1" u="sng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of each </a:t>
            </a:r>
            <a:r>
              <a:rPr lang="it-IT" b="1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curricula</a:t>
            </a:r>
            <a:r>
              <a:rPr lang="it-IT" b="1">
                <a:solidFill>
                  <a:schemeClr val="tx1"/>
                </a:solidFill>
              </a:rPr>
              <a:t>: </a:t>
            </a:r>
            <a:r>
              <a:rPr lang="it-IT" b="1" err="1">
                <a:solidFill>
                  <a:schemeClr val="tx1"/>
                </a:solidFill>
              </a:rPr>
              <a:t>course’s</a:t>
            </a:r>
            <a:r>
              <a:rPr lang="it-IT" b="1">
                <a:solidFill>
                  <a:schemeClr val="tx1"/>
                </a:solidFill>
              </a:rPr>
              <a:t> website </a:t>
            </a:r>
            <a:r>
              <a:rPr lang="it-IT" b="1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it-IT" b="1">
                <a:solidFill>
                  <a:schemeClr val="tx1"/>
                </a:solidFill>
              </a:rPr>
              <a:t> </a:t>
            </a:r>
            <a:r>
              <a:rPr lang="it-IT" b="1" err="1">
                <a:solidFill>
                  <a:schemeClr val="tx1"/>
                </a:solidFill>
              </a:rPr>
              <a:t>studying</a:t>
            </a:r>
            <a:r>
              <a:rPr lang="it-IT" b="1">
                <a:solidFill>
                  <a:schemeClr val="tx1"/>
                </a:solidFill>
              </a:rPr>
              <a:t> </a:t>
            </a:r>
            <a:r>
              <a:rPr lang="it-IT" b="1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it-IT" b="1">
                <a:solidFill>
                  <a:schemeClr val="tx1"/>
                </a:solidFill>
              </a:rPr>
              <a:t> </a:t>
            </a:r>
            <a:r>
              <a:rPr lang="it-IT" b="1" err="1">
                <a:solidFill>
                  <a:schemeClr val="tx1"/>
                </a:solidFill>
              </a:rPr>
              <a:t>course</a:t>
            </a:r>
            <a:r>
              <a:rPr lang="it-IT" b="1">
                <a:solidFill>
                  <a:schemeClr val="tx1"/>
                </a:solidFill>
              </a:rPr>
              <a:t> </a:t>
            </a:r>
            <a:r>
              <a:rPr lang="it-IT" b="1" err="1">
                <a:solidFill>
                  <a:schemeClr val="tx1"/>
                </a:solidFill>
              </a:rPr>
              <a:t>structure</a:t>
            </a:r>
            <a:r>
              <a:rPr lang="it-IT" b="1">
                <a:solidFill>
                  <a:schemeClr val="tx1"/>
                </a:solidFill>
              </a:rPr>
              <a:t> </a:t>
            </a:r>
            <a:r>
              <a:rPr lang="it-IT" b="1" err="1">
                <a:solidFill>
                  <a:schemeClr val="tx1"/>
                </a:solidFill>
              </a:rPr>
              <a:t>diagram</a:t>
            </a:r>
            <a:endParaRPr lang="it-IT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d54181c591_2_52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it-IT"/>
              <a:t>OPPORTUNITIES</a:t>
            </a:r>
            <a:endParaRPr/>
          </a:p>
        </p:txBody>
      </p:sp>
      <p:sp>
        <p:nvSpPr>
          <p:cNvPr id="86" name="Google Shape;86;g1d54181c591_2_52"/>
          <p:cNvSpPr txBox="1">
            <a:spLocks noGrp="1"/>
          </p:cNvSpPr>
          <p:nvPr>
            <p:ph type="body" sz="quarter" idx="11"/>
          </p:nvPr>
        </p:nvSpPr>
        <p:spPr>
          <a:xfrm>
            <a:off x="527050" y="1124196"/>
            <a:ext cx="11233149" cy="432038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it-IT" sz="2000" b="1" err="1"/>
              <a:t>Unibo</a:t>
            </a:r>
            <a:r>
              <a:rPr lang="it-IT" sz="2000" b="1" dirty="0"/>
              <a:t>-JHU Double Degree</a:t>
            </a:r>
            <a:endParaRPr sz="2000" b="1" dirty="0"/>
          </a:p>
          <a:p>
            <a:pPr marL="457200" indent="-342900">
              <a:lnSpc>
                <a:spcPct val="115000"/>
              </a:lnSpc>
              <a:spcBef>
                <a:spcPts val="400"/>
              </a:spcBef>
              <a:buSzPts val="1800"/>
              <a:buChar char="-"/>
            </a:pPr>
            <a:r>
              <a:rPr lang="it-IT" dirty="0"/>
              <a:t>1st  </a:t>
            </a:r>
            <a:r>
              <a:rPr lang="it-IT" dirty="0" err="1"/>
              <a:t>year</a:t>
            </a:r>
            <a:r>
              <a:rPr lang="it-IT" dirty="0"/>
              <a:t>: RILM </a:t>
            </a:r>
            <a:r>
              <a:rPr lang="it-IT" dirty="0" err="1"/>
              <a:t>Programme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Unibo</a:t>
            </a:r>
            <a:r>
              <a:rPr lang="it-IT" dirty="0"/>
              <a:t> (Bologna campus)</a:t>
            </a:r>
            <a:endParaRPr dirty="0"/>
          </a:p>
          <a:p>
            <a:pPr marL="457200" indent="-342900">
              <a:lnSpc>
                <a:spcPct val="115000"/>
              </a:lnSpc>
              <a:spcBef>
                <a:spcPts val="0"/>
              </a:spcBef>
              <a:buSzPts val="1800"/>
              <a:buChar char="-"/>
            </a:pPr>
            <a:r>
              <a:rPr lang="it-IT" dirty="0"/>
              <a:t>2nd  </a:t>
            </a:r>
            <a:r>
              <a:rPr lang="it-IT" dirty="0" err="1"/>
              <a:t>year</a:t>
            </a:r>
            <a:r>
              <a:rPr lang="it-IT" dirty="0"/>
              <a:t>: MAIA </a:t>
            </a:r>
            <a:r>
              <a:rPr lang="it-IT" dirty="0" err="1"/>
              <a:t>Programme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JHU SAIS Europe (Bologna campus)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it-IT" i="1" dirty="0"/>
              <a:t>More on the </a:t>
            </a:r>
            <a:r>
              <a:rPr lang="it-IT" i="1" u="sng" dirty="0">
                <a:solidFill>
                  <a:schemeClr val="hlin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RILM-MAIA Double Degree</a:t>
            </a:r>
            <a:endParaRPr i="1" u="sng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000" b="1" dirty="0"/>
              <a:t>Study </a:t>
            </a:r>
            <a:r>
              <a:rPr lang="it-IT" sz="2000" b="1" err="1"/>
              <a:t>abroad</a:t>
            </a:r>
            <a:endParaRPr sz="2000" b="1">
              <a:ea typeface="Calibri"/>
              <a:cs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it-IT" b="1" i="1" dirty="0"/>
              <a:t>Erasmus+</a:t>
            </a:r>
            <a:r>
              <a:rPr lang="it-IT" dirty="0"/>
              <a:t> – </a:t>
            </a:r>
            <a:r>
              <a:rPr lang="it-IT" dirty="0" err="1"/>
              <a:t>Spend</a:t>
            </a:r>
            <a:r>
              <a:rPr lang="it-IT" dirty="0"/>
              <a:t> one or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semesters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another</a:t>
            </a:r>
            <a:r>
              <a:rPr lang="it-IT" dirty="0"/>
              <a:t> </a:t>
            </a:r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dirty="0" err="1"/>
              <a:t>university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it-IT" b="1" i="1" dirty="0" err="1"/>
              <a:t>Overseas</a:t>
            </a:r>
            <a:r>
              <a:rPr lang="it-IT" dirty="0"/>
              <a:t> – </a:t>
            </a:r>
            <a:r>
              <a:rPr lang="it-IT" dirty="0" err="1"/>
              <a:t>Spend</a:t>
            </a:r>
            <a:r>
              <a:rPr lang="it-IT" dirty="0"/>
              <a:t> one or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semesters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a non-</a:t>
            </a:r>
            <a:r>
              <a:rPr lang="it-IT" dirty="0" err="1"/>
              <a:t>European</a:t>
            </a:r>
            <a:r>
              <a:rPr lang="it-IT" dirty="0"/>
              <a:t> partner </a:t>
            </a:r>
            <a:r>
              <a:rPr lang="it-IT" dirty="0" err="1"/>
              <a:t>university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it-IT" i="1" dirty="0"/>
              <a:t>More on </a:t>
            </a:r>
            <a:r>
              <a:rPr lang="it-IT" i="1" u="sng" dirty="0">
                <a:solidFill>
                  <a:schemeClr val="hlin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Erasmus+</a:t>
            </a:r>
            <a:r>
              <a:rPr lang="it-IT" i="1" dirty="0"/>
              <a:t>, </a:t>
            </a:r>
            <a:r>
              <a:rPr lang="it-IT" i="1" u="sng" dirty="0">
                <a:solidFill>
                  <a:schemeClr val="hlink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Overseas</a:t>
            </a:r>
            <a:r>
              <a:rPr lang="it-IT" i="1" dirty="0"/>
              <a:t>, and </a:t>
            </a:r>
            <a:r>
              <a:rPr lang="it-IT" i="1" u="sng" dirty="0">
                <a:solidFill>
                  <a:schemeClr val="hlink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other</a:t>
            </a:r>
            <a:r>
              <a:rPr lang="it-IT" i="1" dirty="0"/>
              <a:t> study </a:t>
            </a:r>
            <a:r>
              <a:rPr lang="it-IT" i="1" dirty="0" err="1"/>
              <a:t>abroad</a:t>
            </a:r>
            <a:r>
              <a:rPr lang="it-IT" i="1" dirty="0"/>
              <a:t> </a:t>
            </a:r>
            <a:r>
              <a:rPr lang="it-IT" i="1" dirty="0" err="1"/>
              <a:t>experiences</a:t>
            </a:r>
            <a:endParaRPr i="1" dirty="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000" b="1" dirty="0"/>
              <a:t>Internships</a:t>
            </a:r>
            <a:endParaRPr sz="2000" b="1" dirty="0"/>
          </a:p>
          <a:p>
            <a:pPr marL="457200" lvl="0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it-IT" b="1" i="1" dirty="0" err="1"/>
              <a:t>Curricular</a:t>
            </a:r>
            <a:r>
              <a:rPr lang="it-IT" b="1" i="1" dirty="0"/>
              <a:t> internship</a:t>
            </a:r>
            <a:r>
              <a:rPr lang="it-IT" i="1" dirty="0"/>
              <a:t> </a:t>
            </a:r>
            <a:r>
              <a:rPr lang="it-IT" dirty="0"/>
              <a:t>(in </a:t>
            </a:r>
            <a:r>
              <a:rPr lang="it-IT" dirty="0" err="1"/>
              <a:t>Italy</a:t>
            </a:r>
            <a:r>
              <a:rPr lang="it-IT" dirty="0"/>
              <a:t> or </a:t>
            </a:r>
            <a:r>
              <a:rPr lang="it-IT" dirty="0" err="1"/>
              <a:t>abroad</a:t>
            </a:r>
            <a:r>
              <a:rPr lang="it-IT" dirty="0"/>
              <a:t>) – e.g., MAECI-CRUI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it-IT" b="1" i="1" dirty="0"/>
              <a:t>Erasmus+ </a:t>
            </a:r>
            <a:r>
              <a:rPr lang="it-IT" b="1" i="1" dirty="0" err="1"/>
              <a:t>Traineeship</a:t>
            </a:r>
            <a:r>
              <a:rPr lang="it-IT" i="1" dirty="0"/>
              <a:t> </a:t>
            </a:r>
            <a:r>
              <a:rPr lang="it-IT" dirty="0"/>
              <a:t>(in Europe)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it-IT" b="1" dirty="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it-IT" b="1" dirty="0"/>
              <a:t>nternship</a:t>
            </a:r>
            <a:r>
              <a:rPr lang="it-IT" b="1" i="1" dirty="0"/>
              <a:t> </a:t>
            </a:r>
            <a:r>
              <a:rPr lang="it-IT" b="1" i="1" dirty="0" err="1"/>
              <a:t>abroad</a:t>
            </a:r>
            <a:r>
              <a:rPr lang="it-IT" b="1" i="1" dirty="0"/>
              <a:t> in </a:t>
            </a:r>
            <a:r>
              <a:rPr lang="it-IT" b="1" i="1" dirty="0" err="1"/>
              <a:t>preparation</a:t>
            </a:r>
            <a:r>
              <a:rPr lang="it-IT" b="1" i="1" dirty="0"/>
              <a:t> of </a:t>
            </a:r>
            <a:r>
              <a:rPr lang="it-IT" b="1" i="1" dirty="0" err="1"/>
              <a:t>your</a:t>
            </a:r>
            <a:r>
              <a:rPr lang="it-IT" b="1" i="1" dirty="0"/>
              <a:t> </a:t>
            </a:r>
            <a:r>
              <a:rPr lang="it-IT" b="1" i="1" dirty="0" err="1"/>
              <a:t>thesis</a:t>
            </a:r>
            <a:endParaRPr b="1" i="1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it-IT" i="1" dirty="0"/>
              <a:t>More on </a:t>
            </a:r>
            <a:r>
              <a:rPr lang="it-IT" i="1" u="sng" dirty="0">
                <a:solidFill>
                  <a:schemeClr val="hlink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internships</a:t>
            </a:r>
            <a:endParaRPr i="1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g1d54181c591_2_5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305675" y="1124196"/>
            <a:ext cx="2198349" cy="117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1d54181c591_2_5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651775" y="998700"/>
            <a:ext cx="1423476" cy="142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1d54181c591_2_5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819700" y="3229083"/>
            <a:ext cx="3098025" cy="88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1d54181c591_2_5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148813" y="4903323"/>
            <a:ext cx="1809750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DE55326-AA3E-4D09-CCD0-013F33396A69}"/>
              </a:ext>
            </a:extLst>
          </p:cNvPr>
          <p:cNvSpPr/>
          <p:nvPr/>
        </p:nvSpPr>
        <p:spPr>
          <a:xfrm>
            <a:off x="258650" y="1075443"/>
            <a:ext cx="7227794" cy="1524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4FDDEA2-A4D9-79AA-A346-3A7C0F0C89D8}"/>
              </a:ext>
            </a:extLst>
          </p:cNvPr>
          <p:cNvSpPr/>
          <p:nvPr/>
        </p:nvSpPr>
        <p:spPr>
          <a:xfrm>
            <a:off x="258650" y="4560471"/>
            <a:ext cx="6577853" cy="188258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31935F0-A759-3CC1-6883-4DBBE7910E0E}"/>
              </a:ext>
            </a:extLst>
          </p:cNvPr>
          <p:cNvSpPr/>
          <p:nvPr/>
        </p:nvSpPr>
        <p:spPr>
          <a:xfrm>
            <a:off x="258649" y="2845972"/>
            <a:ext cx="8124264" cy="1524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d54181c591_2_46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it-IT"/>
              <a:t>ADMISSION REQUIREMENTS</a:t>
            </a:r>
            <a:endParaRPr/>
          </a:p>
        </p:txBody>
      </p:sp>
      <p:sp>
        <p:nvSpPr>
          <p:cNvPr id="96" name="Google Shape;96;g1d54181c591_2_46"/>
          <p:cNvSpPr txBox="1">
            <a:spLocks noGrp="1"/>
          </p:cNvSpPr>
          <p:nvPr>
            <p:ph type="body" sz="quarter" idx="11"/>
          </p:nvPr>
        </p:nvSpPr>
        <p:spPr>
          <a:xfrm>
            <a:off x="527051" y="1006676"/>
            <a:ext cx="11233149" cy="432038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342900">
              <a:lnSpc>
                <a:spcPct val="115000"/>
              </a:lnSpc>
              <a:spcBef>
                <a:spcPts val="400"/>
              </a:spcBef>
              <a:buSzPts val="1800"/>
              <a:buAutoNum type="arabicParenR"/>
            </a:pPr>
            <a:r>
              <a:rPr lang="it-IT" sz="2000" b="1" dirty="0" err="1"/>
              <a:t>Bachelor’s</a:t>
            </a:r>
            <a:r>
              <a:rPr lang="it-IT" sz="2000" b="1" dirty="0"/>
              <a:t> Degree</a:t>
            </a:r>
            <a:r>
              <a:rPr lang="it-IT" dirty="0"/>
              <a:t> or </a:t>
            </a:r>
            <a:r>
              <a:rPr lang="it-IT" dirty="0" err="1"/>
              <a:t>students</a:t>
            </a:r>
            <a:r>
              <a:rPr lang="it-IT" dirty="0"/>
              <a:t> </a:t>
            </a:r>
            <a:r>
              <a:rPr lang="it-IT" dirty="0" err="1"/>
              <a:t>currently</a:t>
            </a:r>
            <a:r>
              <a:rPr lang="it-IT" dirty="0"/>
              <a:t> </a:t>
            </a:r>
            <a:r>
              <a:rPr lang="it-IT" dirty="0" err="1"/>
              <a:t>enrolled</a:t>
            </a:r>
            <a:r>
              <a:rPr lang="it-IT" dirty="0"/>
              <a:t> in a BA/</a:t>
            </a:r>
            <a:r>
              <a:rPr lang="it-IT" dirty="0" err="1"/>
              <a:t>BSc</a:t>
            </a:r>
            <a:endParaRPr lang="en-US" dirty="0" err="1"/>
          </a:p>
          <a:p>
            <a:pPr marL="1200150" lvl="1" indent="-330200">
              <a:lnSpc>
                <a:spcPct val="114999"/>
              </a:lnSpc>
              <a:spcBef>
                <a:spcPts val="400"/>
              </a:spcBef>
              <a:buSzPts val="1800"/>
              <a:buFont typeface="Courier New" panose="020B0604020202020204" pitchFamily="34" charset="0"/>
              <a:buChar char="o"/>
            </a:pPr>
            <a:r>
              <a:rPr lang="it-IT" sz="1800" err="1"/>
              <a:t>Academic</a:t>
            </a:r>
            <a:r>
              <a:rPr lang="it-IT" sz="1800" dirty="0"/>
              <a:t> </a:t>
            </a:r>
            <a:r>
              <a:rPr lang="it-IT" sz="1800" err="1"/>
              <a:t>merit</a:t>
            </a:r>
            <a:r>
              <a:rPr lang="it-IT" sz="1800" dirty="0"/>
              <a:t> (</a:t>
            </a:r>
            <a:r>
              <a:rPr lang="it-IT" sz="1800" u="sng" dirty="0"/>
              <a:t>GPA</a:t>
            </a:r>
            <a:r>
              <a:rPr lang="it-IT" sz="1800" dirty="0"/>
              <a:t>)</a:t>
            </a:r>
            <a:endParaRPr lang="en-US" sz="1800">
              <a:ea typeface="Calibri"/>
              <a:cs typeface="Calibri"/>
            </a:endParaRPr>
          </a:p>
          <a:p>
            <a:pPr marL="1200150" lvl="1" indent="-330200">
              <a:lnSpc>
                <a:spcPct val="115000"/>
              </a:lnSpc>
              <a:spcBef>
                <a:spcPts val="0"/>
              </a:spcBef>
              <a:buSzPts val="1800"/>
              <a:buFont typeface="Courier New" panose="020B0604020202020204" pitchFamily="34" charset="0"/>
              <a:buChar char="o"/>
            </a:pPr>
            <a:r>
              <a:rPr lang="it-IT" sz="1800" err="1"/>
              <a:t>Congruence</a:t>
            </a:r>
            <a:r>
              <a:rPr lang="it-IT" sz="1800" dirty="0"/>
              <a:t> with </a:t>
            </a:r>
            <a:r>
              <a:rPr lang="it-IT" sz="1800" err="1"/>
              <a:t>academic</a:t>
            </a:r>
            <a:r>
              <a:rPr lang="it-IT" sz="1800" dirty="0"/>
              <a:t> background</a:t>
            </a:r>
            <a:endParaRPr sz="1800">
              <a:ea typeface="Calibri"/>
              <a:cs typeface="Calibri"/>
            </a:endParaRPr>
          </a:p>
          <a:p>
            <a:pPr marL="1200150" lvl="1" indent="-330200">
              <a:lnSpc>
                <a:spcPct val="115000"/>
              </a:lnSpc>
              <a:spcBef>
                <a:spcPts val="0"/>
              </a:spcBef>
              <a:buSzPts val="1800"/>
              <a:buFont typeface="Courier New" panose="020B0604020202020204" pitchFamily="34" charset="0"/>
              <a:buChar char="o"/>
            </a:pPr>
            <a:r>
              <a:rPr lang="it-IT" sz="1800" dirty="0" err="1"/>
              <a:t>You’ll</a:t>
            </a:r>
            <a:r>
              <a:rPr lang="it-IT" sz="1800" dirty="0"/>
              <a:t> be </a:t>
            </a:r>
            <a:r>
              <a:rPr lang="it-IT" sz="1800" dirty="0" err="1"/>
              <a:t>able</a:t>
            </a:r>
            <a:r>
              <a:rPr lang="it-IT" sz="1800" dirty="0"/>
              <a:t> to </a:t>
            </a:r>
            <a:r>
              <a:rPr lang="it-IT" sz="1800" dirty="0" err="1"/>
              <a:t>apply</a:t>
            </a:r>
            <a:r>
              <a:rPr lang="it-IT" sz="1800" dirty="0"/>
              <a:t> </a:t>
            </a:r>
            <a:r>
              <a:rPr lang="it-IT" sz="1800" dirty="0" err="1"/>
              <a:t>if</a:t>
            </a:r>
            <a:r>
              <a:rPr lang="it-IT" sz="1800" dirty="0"/>
              <a:t> </a:t>
            </a:r>
            <a:r>
              <a:rPr lang="it-IT" sz="1800" dirty="0" err="1"/>
              <a:t>you’re</a:t>
            </a:r>
            <a:r>
              <a:rPr lang="it-IT" sz="1800" dirty="0"/>
              <a:t> </a:t>
            </a:r>
            <a:r>
              <a:rPr lang="it-IT" sz="1800" dirty="0" err="1"/>
              <a:t>about</a:t>
            </a:r>
            <a:r>
              <a:rPr lang="it-IT" sz="1800" dirty="0"/>
              <a:t> to </a:t>
            </a:r>
            <a:r>
              <a:rPr lang="it-IT" sz="1800" dirty="0" err="1"/>
              <a:t>get</a:t>
            </a:r>
            <a:r>
              <a:rPr lang="it-IT" sz="1800" dirty="0"/>
              <a:t> a degree </a:t>
            </a:r>
            <a:endParaRPr lang="it-IT" sz="1800" dirty="0">
              <a:ea typeface="Calibri"/>
              <a:cs typeface="Calibri"/>
            </a:endParaRPr>
          </a:p>
          <a:p>
            <a:pPr>
              <a:spcBef>
                <a:spcPts val="0"/>
              </a:spcBef>
            </a:pPr>
            <a:endParaRPr lang="it-IT" dirty="0"/>
          </a:p>
          <a:p>
            <a:pPr marL="114300">
              <a:lnSpc>
                <a:spcPct val="114999"/>
              </a:lnSpc>
              <a:spcBef>
                <a:spcPts val="400"/>
              </a:spcBef>
              <a:buSzPts val="1800"/>
            </a:pPr>
            <a:r>
              <a:rPr lang="it-IT" sz="2000" b="1" dirty="0"/>
              <a:t>2)     CV</a:t>
            </a:r>
            <a:endParaRPr sz="2000" b="1">
              <a:ea typeface="Calibri"/>
              <a:cs typeface="Calibri"/>
            </a:endParaRPr>
          </a:p>
          <a:p>
            <a:pPr marL="120015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 panose="020B0604020202020204" pitchFamily="34" charset="0"/>
              <a:buChar char="o"/>
            </a:pPr>
            <a:r>
              <a:rPr lang="it-IT" sz="1800" dirty="0" err="1"/>
              <a:t>Academic</a:t>
            </a:r>
            <a:r>
              <a:rPr lang="it-IT" sz="1800" dirty="0"/>
              <a:t> </a:t>
            </a:r>
            <a:r>
              <a:rPr lang="it-IT" sz="1800" dirty="0" err="1"/>
              <a:t>titles</a:t>
            </a:r>
            <a:r>
              <a:rPr lang="it-IT" sz="1800" dirty="0"/>
              <a:t> and </a:t>
            </a:r>
            <a:r>
              <a:rPr lang="it-IT" sz="1800" dirty="0" err="1"/>
              <a:t>language</a:t>
            </a:r>
            <a:r>
              <a:rPr lang="it-IT" sz="1800" dirty="0"/>
              <a:t> certificates</a:t>
            </a:r>
            <a:endParaRPr sz="1800" dirty="0">
              <a:ea typeface="Calibri"/>
              <a:cs typeface="Calibri"/>
            </a:endParaRPr>
          </a:p>
          <a:p>
            <a:pPr marL="120015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 panose="020B0604020202020204" pitchFamily="34" charset="0"/>
              <a:buChar char="o"/>
            </a:pPr>
            <a:r>
              <a:rPr lang="it-IT" sz="1800" dirty="0"/>
              <a:t>Study </a:t>
            </a:r>
            <a:r>
              <a:rPr lang="it-IT" sz="1800" dirty="0" err="1"/>
              <a:t>abroad</a:t>
            </a:r>
            <a:r>
              <a:rPr lang="it-IT" sz="1800" dirty="0"/>
              <a:t> </a:t>
            </a:r>
            <a:r>
              <a:rPr lang="it-IT" sz="1800" dirty="0" err="1"/>
              <a:t>experiences</a:t>
            </a:r>
            <a:r>
              <a:rPr lang="it-IT" sz="1800" dirty="0"/>
              <a:t> – e.g., Erasmus, </a:t>
            </a:r>
            <a:r>
              <a:rPr lang="it-IT" sz="1800" dirty="0" err="1"/>
              <a:t>Overseas</a:t>
            </a:r>
            <a:r>
              <a:rPr lang="it-IT" sz="1800" dirty="0"/>
              <a:t>, etc.</a:t>
            </a:r>
            <a:endParaRPr sz="1800" dirty="0">
              <a:ea typeface="Calibri"/>
              <a:cs typeface="Calibri"/>
            </a:endParaRPr>
          </a:p>
          <a:p>
            <a:pPr marL="120015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 panose="020B0604020202020204" pitchFamily="34" charset="0"/>
              <a:buChar char="o"/>
            </a:pPr>
            <a:r>
              <a:rPr lang="it-IT" sz="1800" dirty="0" err="1"/>
              <a:t>Relevant</a:t>
            </a:r>
            <a:r>
              <a:rPr lang="it-IT" sz="1800" dirty="0"/>
              <a:t> </a:t>
            </a:r>
            <a:r>
              <a:rPr lang="it-IT" sz="1800" dirty="0" err="1"/>
              <a:t>experiences</a:t>
            </a:r>
            <a:r>
              <a:rPr lang="it-IT" sz="1800" dirty="0"/>
              <a:t> – e.g., jobs, internships, </a:t>
            </a:r>
            <a:r>
              <a:rPr lang="it-IT" sz="1800" dirty="0" err="1"/>
              <a:t>volunteering</a:t>
            </a:r>
            <a:r>
              <a:rPr lang="it-IT" sz="1800" dirty="0"/>
              <a:t>, etc.</a:t>
            </a:r>
            <a:endParaRPr sz="1800" dirty="0">
              <a:ea typeface="Calibri"/>
              <a:cs typeface="Calibri"/>
            </a:endParaRPr>
          </a:p>
          <a:p>
            <a:pPr>
              <a:spcBef>
                <a:spcPts val="0"/>
              </a:spcBef>
            </a:pPr>
            <a:endParaRPr lang="it-IT" b="1" dirty="0"/>
          </a:p>
          <a:p>
            <a:pPr>
              <a:spcBef>
                <a:spcPts val="0"/>
              </a:spcBef>
            </a:pPr>
            <a:r>
              <a:rPr lang="it-IT" sz="2000" b="1" dirty="0"/>
              <a:t>   3)     B2 English Language Certificate</a:t>
            </a:r>
            <a:r>
              <a:rPr lang="it-IT" sz="2000" dirty="0"/>
              <a:t> </a:t>
            </a:r>
            <a:r>
              <a:rPr lang="it-IT" dirty="0"/>
              <a:t>or </a:t>
            </a:r>
            <a:r>
              <a:rPr lang="it-IT" dirty="0" err="1"/>
              <a:t>above</a:t>
            </a:r>
            <a:endParaRPr dirty="0">
              <a:ea typeface="Calibri"/>
              <a:cs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000" b="1" i="1" dirty="0"/>
              <a:t>Call for Applications 2024/2025* </a:t>
            </a:r>
            <a:r>
              <a:rPr lang="it-IT" sz="2000" b="1" i="1" dirty="0" err="1"/>
              <a:t>is</a:t>
            </a:r>
            <a:r>
              <a:rPr lang="it-IT" sz="2000" b="1" i="1" dirty="0"/>
              <a:t> </a:t>
            </a:r>
            <a:r>
              <a:rPr lang="it-IT" sz="2000" b="1" i="1" dirty="0" err="1"/>
              <a:t>published</a:t>
            </a:r>
            <a:r>
              <a:rPr lang="it-IT" sz="2000" b="1" i="1" dirty="0"/>
              <a:t> </a:t>
            </a:r>
            <a:r>
              <a:rPr lang="it-IT" sz="2000" b="1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it-IT" sz="2000" b="1" i="1" dirty="0"/>
              <a:t>: </a:t>
            </a:r>
            <a:r>
              <a:rPr lang="it-IT" sz="1600" b="1" i="1" u="sng" dirty="0">
                <a:solidFill>
                  <a:schemeClr val="accent1"/>
                </a:solidFill>
              </a:rPr>
              <a:t>https://corsi.unibo.it/2cycle/InternationalRelations/how-to-enrol</a:t>
            </a:r>
            <a:r>
              <a:rPr lang="it-IT" sz="1600" b="1" i="1" dirty="0">
                <a:solidFill>
                  <a:schemeClr val="accent1"/>
                </a:solidFill>
              </a:rPr>
              <a:t>.</a:t>
            </a:r>
            <a:endParaRPr lang="it-IT" sz="1600" b="1" i="1" dirty="0">
              <a:solidFill>
                <a:schemeClr val="accent1"/>
              </a:solidFill>
              <a:ea typeface="Calibri"/>
              <a:cs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600" b="1" i="1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it-IT" sz="2000" b="1" i="1" dirty="0" err="1"/>
              <a:t>Remember</a:t>
            </a:r>
            <a:r>
              <a:rPr lang="it-IT" sz="2000" b="1" i="1" dirty="0"/>
              <a:t>: </a:t>
            </a:r>
            <a:r>
              <a:rPr lang="it-IT" sz="2000" b="1" i="1" dirty="0" err="1"/>
              <a:t>Fill</a:t>
            </a:r>
            <a:r>
              <a:rPr lang="it-IT" sz="2000" b="1" i="1" dirty="0"/>
              <a:t> the </a:t>
            </a:r>
            <a:r>
              <a:rPr lang="it-IT" sz="2000" b="1" i="1" u="sng" dirty="0"/>
              <a:t>Application Form</a:t>
            </a:r>
            <a:r>
              <a:rPr lang="it-IT" sz="2000" b="1" i="1" dirty="0"/>
              <a:t> and Upload </a:t>
            </a:r>
            <a:r>
              <a:rPr lang="it-IT" sz="2000" b="1" i="1" dirty="0" err="1"/>
              <a:t>it!</a:t>
            </a:r>
            <a:r>
              <a:rPr lang="it-IT" sz="2000" b="1" i="1" dirty="0"/>
              <a:t> </a:t>
            </a:r>
            <a:endParaRPr lang="it-IT" sz="2000" b="1" i="1" dirty="0">
              <a:ea typeface="Calibri"/>
              <a:cs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it-IT" sz="2000" b="1" dirty="0"/>
              <a:t>*</a:t>
            </a:r>
            <a:r>
              <a:rPr lang="it-IT" sz="2000" b="1" dirty="0" err="1"/>
              <a:t>This</a:t>
            </a:r>
            <a:r>
              <a:rPr lang="it-IT" sz="2000" b="1" dirty="0"/>
              <a:t> </a:t>
            </a:r>
            <a:r>
              <a:rPr lang="it-IT" sz="2000" b="1" dirty="0" err="1"/>
              <a:t>document</a:t>
            </a:r>
            <a:r>
              <a:rPr lang="it-IT" sz="2000" b="1" dirty="0"/>
              <a:t> </a:t>
            </a:r>
            <a:r>
              <a:rPr lang="it-IT" sz="2000" b="1" dirty="0" err="1"/>
              <a:t>will</a:t>
            </a:r>
            <a:r>
              <a:rPr lang="it-IT" sz="2000" b="1" dirty="0"/>
              <a:t> be </a:t>
            </a:r>
            <a:r>
              <a:rPr lang="it-IT" sz="2000" b="1" dirty="0" err="1"/>
              <a:t>your</a:t>
            </a:r>
            <a:r>
              <a:rPr lang="it-IT" sz="2000" b="1" dirty="0"/>
              <a:t> </a:t>
            </a:r>
            <a:r>
              <a:rPr lang="it-IT" sz="2000" b="1" u="sng" dirty="0" err="1"/>
              <a:t>main</a:t>
            </a:r>
            <a:r>
              <a:rPr lang="it-IT" sz="2000" b="1" u="sng" dirty="0"/>
              <a:t> and official </a:t>
            </a:r>
            <a:r>
              <a:rPr lang="it-IT" sz="2000" b="1" u="sng" dirty="0" err="1"/>
              <a:t>reference</a:t>
            </a:r>
            <a:r>
              <a:rPr lang="it-IT" sz="2000" b="1" dirty="0"/>
              <a:t>.</a:t>
            </a:r>
            <a:endParaRPr sz="2000" b="1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2AD4DEB-2AD0-A7BB-2BED-C0046D7DE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6659" y="2085235"/>
            <a:ext cx="4518012" cy="134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78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d54181c591_2_58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it-IT"/>
              <a:t>TUITION FEES</a:t>
            </a:r>
            <a:endParaRPr/>
          </a:p>
        </p:txBody>
      </p:sp>
      <p:sp>
        <p:nvSpPr>
          <p:cNvPr id="102" name="Google Shape;102;g1d54181c591_2_58"/>
          <p:cNvSpPr txBox="1">
            <a:spLocks noGrp="1"/>
          </p:cNvSpPr>
          <p:nvPr>
            <p:ph type="body" sz="quarter" idx="11"/>
          </p:nvPr>
        </p:nvSpPr>
        <p:spPr>
          <a:xfrm>
            <a:off x="347758" y="1984375"/>
            <a:ext cx="7836649" cy="14740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>
              <a:lnSpc>
                <a:spcPct val="115000"/>
              </a:lnSpc>
              <a:spcBef>
                <a:spcPts val="400"/>
              </a:spcBef>
              <a:buSzPts val="2400"/>
            </a:pPr>
            <a:r>
              <a:rPr lang="it-IT" sz="2400" dirty="0"/>
              <a:t>Fees are </a:t>
            </a:r>
            <a:r>
              <a:rPr lang="it-IT" sz="2400" dirty="0" err="1"/>
              <a:t>calculated</a:t>
            </a:r>
            <a:r>
              <a:rPr lang="it-IT" sz="2400" dirty="0"/>
              <a:t> </a:t>
            </a:r>
            <a:r>
              <a:rPr lang="it-IT" sz="2400" b="1" dirty="0" err="1"/>
              <a:t>progressively</a:t>
            </a:r>
            <a:r>
              <a:rPr lang="it-IT" sz="2400" dirty="0"/>
              <a:t>, </a:t>
            </a:r>
            <a:r>
              <a:rPr lang="it-IT" sz="2400" dirty="0" err="1"/>
              <a:t>based</a:t>
            </a:r>
            <a:r>
              <a:rPr lang="it-IT" sz="2400" dirty="0"/>
              <a:t> on the </a:t>
            </a:r>
            <a:r>
              <a:rPr lang="it-IT" sz="2400" b="1" dirty="0"/>
              <a:t>2024 ISEE </a:t>
            </a:r>
            <a:r>
              <a:rPr lang="it-IT" sz="2400" b="1" dirty="0" err="1"/>
              <a:t>value</a:t>
            </a:r>
            <a:r>
              <a:rPr lang="it-IT" sz="2400" dirty="0"/>
              <a:t> (≃ </a:t>
            </a:r>
            <a:r>
              <a:rPr lang="it-IT" sz="2400" dirty="0" err="1"/>
              <a:t>income</a:t>
            </a:r>
            <a:r>
              <a:rPr lang="it-IT" sz="2400" dirty="0"/>
              <a:t>). </a:t>
            </a:r>
            <a:endParaRPr lang="en-US" i="1" dirty="0">
              <a:solidFill>
                <a:srgbClr val="595959"/>
              </a:solidFill>
            </a:endParaRPr>
          </a:p>
          <a:p>
            <a:pPr marL="76200">
              <a:lnSpc>
                <a:spcPct val="114999"/>
              </a:lnSpc>
              <a:spcBef>
                <a:spcPts val="400"/>
              </a:spcBef>
              <a:buSzPts val="2400"/>
            </a:pPr>
            <a:r>
              <a:rPr lang="it-IT" sz="2000" i="1" dirty="0"/>
              <a:t>More on </a:t>
            </a:r>
            <a:r>
              <a:rPr lang="it-IT" sz="2000" i="1" err="1"/>
              <a:t>tuition</a:t>
            </a:r>
            <a:r>
              <a:rPr lang="it-IT" sz="2000" i="1" dirty="0"/>
              <a:t> </a:t>
            </a:r>
            <a:r>
              <a:rPr lang="it-IT" sz="2000" i="1" err="1"/>
              <a:t>fees</a:t>
            </a:r>
            <a:r>
              <a:rPr lang="it-IT" sz="2000" i="1" dirty="0"/>
              <a:t> </a:t>
            </a:r>
            <a:r>
              <a:rPr lang="it-IT" sz="2000" i="1" err="1"/>
              <a:t>at</a:t>
            </a:r>
            <a:r>
              <a:rPr lang="it-IT" sz="2000" i="1" dirty="0"/>
              <a:t> </a:t>
            </a:r>
            <a:r>
              <a:rPr lang="it-IT" sz="2000" i="1" u="sng" dirty="0">
                <a:solidFill>
                  <a:schemeClr val="hlin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https://www.unibo.it/en/teaching/enrolment-transfer-and-final-examination/tuition-fees-and-exemptions</a:t>
            </a:r>
            <a:endParaRPr lang="en-US" sz="2000" i="1">
              <a:solidFill>
                <a:schemeClr val="hlink"/>
              </a:solidFill>
              <a:ea typeface="Calibri"/>
              <a:cs typeface="Calibri"/>
            </a:endParaRPr>
          </a:p>
        </p:txBody>
      </p:sp>
      <p:pic>
        <p:nvPicPr>
          <p:cNvPr id="1028" name="Picture 4" descr="3.8 Fees, Discounts, and Tax Overrides – Printavo">
            <a:extLst>
              <a:ext uri="{FF2B5EF4-FFF2-40B4-BE49-F238E27FC236}">
                <a16:creationId xmlns:a16="http://schemas.microsoft.com/office/drawing/2014/main" id="{ED71D19C-BE4F-7714-4F57-4F9CCB2CF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407" y="2326324"/>
            <a:ext cx="3408882" cy="227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5D5B216-8DBE-1EF5-3EC8-C6CCCB8E55F6}"/>
              </a:ext>
            </a:extLst>
          </p:cNvPr>
          <p:cNvSpPr/>
          <p:nvPr/>
        </p:nvSpPr>
        <p:spPr>
          <a:xfrm>
            <a:off x="258650" y="1938295"/>
            <a:ext cx="8034617" cy="1703294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42A7A-9FC2-A068-9A94-E994742D9720}"/>
              </a:ext>
            </a:extLst>
          </p:cNvPr>
          <p:cNvSpPr txBox="1"/>
          <p:nvPr/>
        </p:nvSpPr>
        <p:spPr>
          <a:xfrm>
            <a:off x="342900" y="3883959"/>
            <a:ext cx="7785847" cy="11233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6200"/>
            <a:r>
              <a:rPr lang="it-IT" sz="2400" b="1" dirty="0" err="1">
                <a:latin typeface="Calibri"/>
              </a:rPr>
              <a:t>Grants</a:t>
            </a:r>
            <a:r>
              <a:rPr lang="it-IT" sz="2400" b="1" dirty="0">
                <a:latin typeface="Calibri"/>
              </a:rPr>
              <a:t> </a:t>
            </a:r>
            <a:r>
              <a:rPr lang="it-IT" sz="2400" dirty="0">
                <a:latin typeface="Calibri"/>
              </a:rPr>
              <a:t>(e.g. ER.GO)</a:t>
            </a:r>
            <a:r>
              <a:rPr lang="it-IT" sz="2400" b="1" dirty="0">
                <a:latin typeface="Calibri"/>
              </a:rPr>
              <a:t> </a:t>
            </a:r>
            <a:r>
              <a:rPr lang="it-IT" sz="2400" dirty="0">
                <a:latin typeface="Calibri"/>
              </a:rPr>
              <a:t>and</a:t>
            </a:r>
            <a:r>
              <a:rPr lang="it-IT" sz="2400" b="1" dirty="0">
                <a:latin typeface="Calibri"/>
              </a:rPr>
              <a:t> </a:t>
            </a:r>
            <a:r>
              <a:rPr lang="it-IT" sz="2400" b="1" dirty="0" err="1">
                <a:latin typeface="Calibri"/>
              </a:rPr>
              <a:t>exemptions</a:t>
            </a:r>
            <a:r>
              <a:rPr lang="it-IT" sz="2400" dirty="0">
                <a:latin typeface="Calibri"/>
              </a:rPr>
              <a:t> (e.g., </a:t>
            </a:r>
            <a:r>
              <a:rPr lang="it-IT" sz="2400" dirty="0" err="1">
                <a:latin typeface="Calibri"/>
              </a:rPr>
              <a:t>merit</a:t>
            </a:r>
            <a:r>
              <a:rPr lang="it-IT" sz="2400" dirty="0">
                <a:latin typeface="Calibri"/>
              </a:rPr>
              <a:t>, </a:t>
            </a:r>
            <a:r>
              <a:rPr lang="it-IT" sz="2400" dirty="0" err="1">
                <a:latin typeface="Calibri"/>
              </a:rPr>
              <a:t>disability</a:t>
            </a:r>
            <a:r>
              <a:rPr lang="it-IT" sz="2400" dirty="0">
                <a:latin typeface="Calibri"/>
              </a:rPr>
              <a:t>, </a:t>
            </a:r>
            <a:endParaRPr lang="en-US" dirty="0"/>
          </a:p>
          <a:p>
            <a:pPr marL="76200"/>
            <a:r>
              <a:rPr lang="it-IT" sz="2400" dirty="0" err="1">
                <a:latin typeface="Calibri"/>
              </a:rPr>
              <a:t>refugee</a:t>
            </a:r>
            <a:r>
              <a:rPr lang="it-IT" sz="2400" dirty="0">
                <a:latin typeface="Calibri"/>
              </a:rPr>
              <a:t> status)</a:t>
            </a:r>
            <a:r>
              <a:rPr lang="en-US" sz="2400" dirty="0">
                <a:solidFill>
                  <a:srgbClr val="808080"/>
                </a:solidFill>
                <a:latin typeface="Calibri"/>
              </a:rPr>
              <a:t>​.</a:t>
            </a:r>
            <a:endParaRPr lang="en-US" dirty="0"/>
          </a:p>
          <a:p>
            <a:pPr marL="76200"/>
            <a:r>
              <a:rPr lang="it-IT" sz="1900" i="1" dirty="0">
                <a:latin typeface="Calibri"/>
              </a:rPr>
              <a:t>More on </a:t>
            </a:r>
            <a:r>
              <a:rPr lang="it-IT" sz="1900" i="1" u="sng" dirty="0">
                <a:solidFill>
                  <a:srgbClr val="595959"/>
                </a:solidFill>
                <a:latin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Grants</a:t>
            </a:r>
            <a:r>
              <a:rPr lang="it-IT" sz="1900" i="1" dirty="0">
                <a:latin typeface="Calibri"/>
              </a:rPr>
              <a:t> and </a:t>
            </a:r>
            <a:r>
              <a:rPr lang="it-IT" sz="1900" i="1" u="sng" dirty="0">
                <a:solidFill>
                  <a:srgbClr val="595959"/>
                </a:solidFill>
                <a:latin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Exemptions</a:t>
            </a:r>
            <a:endParaRPr lang="it-IT" sz="1900" i="1" u="sng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D260F11-2CD3-27F5-C16A-AC7CDD581AA7}"/>
              </a:ext>
            </a:extLst>
          </p:cNvPr>
          <p:cNvSpPr/>
          <p:nvPr/>
        </p:nvSpPr>
        <p:spPr>
          <a:xfrm>
            <a:off x="258650" y="3798471"/>
            <a:ext cx="8034617" cy="133350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APOSITIVE">
  <a:themeElements>
    <a:clrScheme name="Personalizzato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PERTINA">
  <a:themeElements>
    <a:clrScheme name="Personalizzato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DIAPOSITIVE">
  <a:themeElements>
    <a:clrScheme name="Personalizzato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IUSURA">
  <a:themeElements>
    <a:clrScheme name="Personalizzato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9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DIAPOSITIVE</vt:lpstr>
      <vt:lpstr>COPERTINA</vt:lpstr>
      <vt:lpstr>DIAPOSITIVE</vt:lpstr>
      <vt:lpstr>CHIUSURA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Collegio Superiore: an institution of excellence </vt:lpstr>
      <vt:lpstr>To sum up…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revision>267</cp:revision>
  <dcterms:created xsi:type="dcterms:W3CDTF">2017-11-13T10:11:35Z</dcterms:created>
  <dcterms:modified xsi:type="dcterms:W3CDTF">2024-03-01T11:28:00Z</dcterms:modified>
</cp:coreProperties>
</file>